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1pPr>
    <a:lvl2pPr marL="0" marR="0" indent="3429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2pPr>
    <a:lvl3pPr marL="0" marR="0" indent="6858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3pPr>
    <a:lvl4pPr marL="0" marR="0" indent="10287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4pPr>
    <a:lvl5pPr marL="0" marR="0" indent="13716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5pPr>
    <a:lvl6pPr marL="0" marR="0" indent="17145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6pPr>
    <a:lvl7pPr marL="0" marR="0" indent="20574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7pPr>
    <a:lvl8pPr marL="0" marR="0" indent="24003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8pPr>
    <a:lvl9pPr marL="0" marR="0" indent="27432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b="def" i="def"/>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a:ea typeface="Iowan Old Style"/>
          <a:cs typeface="Iowan Old Styl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b="def" i="def"/>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a:ea typeface="Iowan Old Style"/>
          <a:cs typeface="Iowan Old Styl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b="def" i="def"/>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b="def" i="def"/>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b="def" i="def"/>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b="def" i="def"/>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Line"/>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2" name="Title Text"/>
          <p:cNvSpPr txBox="1"/>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pPr/>
            <a:r>
              <a:t>Title Text</a:t>
            </a:r>
          </a:p>
        </p:txBody>
      </p:sp>
      <p:sp>
        <p:nvSpPr>
          <p:cNvPr id="13" name="Body Level One…"/>
          <p:cNvSpPr txBox="1"/>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i="1" sz="4800">
                <a:solidFill>
                  <a:srgbClr val="747676"/>
                </a:solidFill>
              </a:defRPr>
            </a:lvl1pPr>
            <a:lvl2pPr marL="0" indent="0" algn="ctr">
              <a:lnSpc>
                <a:spcPct val="70000"/>
              </a:lnSpc>
              <a:spcBef>
                <a:spcPts val="0"/>
              </a:spcBef>
              <a:buSzTx/>
              <a:buFontTx/>
              <a:buNone/>
              <a:defRPr i="1" sz="4800">
                <a:solidFill>
                  <a:srgbClr val="747676"/>
                </a:solidFill>
              </a:defRPr>
            </a:lvl2pPr>
            <a:lvl3pPr marL="0" indent="0" algn="ctr">
              <a:lnSpc>
                <a:spcPct val="70000"/>
              </a:lnSpc>
              <a:spcBef>
                <a:spcPts val="0"/>
              </a:spcBef>
              <a:buSzTx/>
              <a:buFontTx/>
              <a:buNone/>
              <a:defRPr i="1" sz="4800">
                <a:solidFill>
                  <a:srgbClr val="747676"/>
                </a:solidFill>
              </a:defRPr>
            </a:lvl3pPr>
            <a:lvl4pPr marL="0" indent="0" algn="ctr">
              <a:lnSpc>
                <a:spcPct val="70000"/>
              </a:lnSpc>
              <a:spcBef>
                <a:spcPts val="0"/>
              </a:spcBef>
              <a:buSzTx/>
              <a:buFontTx/>
              <a:buNone/>
              <a:defRPr i="1" sz="4800">
                <a:solidFill>
                  <a:srgbClr val="747676"/>
                </a:solidFill>
              </a:defRPr>
            </a:lvl4pPr>
            <a:lvl5pPr marL="0" indent="0" algn="ctr">
              <a:lnSpc>
                <a:spcPct val="70000"/>
              </a:lnSpc>
              <a:spcBef>
                <a:spcPts val="0"/>
              </a:spcBef>
              <a:buSzTx/>
              <a:buFontTx/>
              <a:buNone/>
              <a:defRPr i="1" sz="4800">
                <a:solidFill>
                  <a:srgbClr val="747676"/>
                </a:solidFill>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12088552" y="9189156"/>
            <a:ext cx="309365"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01" name="“"/>
          <p:cNvSpPr txBox="1"/>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0" spc="0" sz="21000">
                <a:solidFill>
                  <a:srgbClr val="E4E4E4"/>
                </a:solidFill>
                <a:latin typeface="Baskerville"/>
                <a:ea typeface="Baskerville"/>
                <a:cs typeface="Baskerville"/>
                <a:sym typeface="Baskerville"/>
              </a:defRPr>
            </a:lvl1pPr>
          </a:lstStyle>
          <a:p>
            <a:pPr/>
            <a:r>
              <a:t>“</a:t>
            </a:r>
          </a:p>
        </p:txBody>
      </p:sp>
      <p:sp>
        <p:nvSpPr>
          <p:cNvPr id="102" name="Type a quote here."/>
          <p:cNvSpPr txBox="1"/>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pPr/>
            <a:r>
              <a:t>Type a quote here.</a:t>
            </a:r>
          </a:p>
        </p:txBody>
      </p:sp>
      <p:sp>
        <p:nvSpPr>
          <p:cNvPr id="103" name="-Johnny Appleseed"/>
          <p:cNvSpPr txBox="1"/>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i="1" sz="4800">
                <a:solidFill>
                  <a:srgbClr val="6B6D6D"/>
                </a:solidFill>
              </a:defRPr>
            </a:lvl1pPr>
          </a:lstStyle>
          <a:p>
            <a:pPr/>
            <a:r>
              <a:t>-Johnny Appleseed</a:t>
            </a: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11" name="118295074_2675x2907.jpeg"/>
          <p:cNvSpPr/>
          <p:nvPr>
            <p:ph type="pic" idx="13"/>
          </p:nvPr>
        </p:nvSpPr>
        <p:spPr>
          <a:xfrm>
            <a:off x="-63500" y="-139700"/>
            <a:ext cx="13144500" cy="14280952"/>
          </a:xfrm>
          <a:prstGeom prst="rect">
            <a:avLst/>
          </a:prstGeom>
        </p:spPr>
        <p:txBody>
          <a:bodyPr lIns="91439" tIns="45719" rIns="91439" bIns="45719">
            <a:noAutofit/>
          </a:bodyPr>
          <a:lstStyle/>
          <a:p>
            <a:pPr/>
          </a:p>
        </p:txBody>
      </p:sp>
      <p:sp>
        <p:nvSpPr>
          <p:cNvPr id="112" name="Slide Number"/>
          <p:cNvSpPr txBox="1"/>
          <p:nvPr>
            <p:ph type="sldNum" sz="quarter" idx="2"/>
          </p:nvPr>
        </p:nvSpPr>
        <p:spPr>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1" name="118295074_2675x2907.jpeg"/>
          <p:cNvSpPr/>
          <p:nvPr>
            <p:ph type="pic" idx="13"/>
          </p:nvPr>
        </p:nvSpPr>
        <p:spPr>
          <a:xfrm>
            <a:off x="-25400" y="-1130300"/>
            <a:ext cx="13045441" cy="14173329"/>
          </a:xfrm>
          <a:prstGeom prst="rect">
            <a:avLst/>
          </a:prstGeom>
        </p:spPr>
        <p:txBody>
          <a:bodyPr lIns="91439" tIns="45719" rIns="91439" bIns="45719">
            <a:noAutofit/>
          </a:bodyPr>
          <a:lstStyle/>
          <a:p>
            <a:pPr/>
          </a:p>
        </p:txBody>
      </p:sp>
      <p:sp>
        <p:nvSpPr>
          <p:cNvPr id="22" name="Rectangle"/>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p>
        </p:txBody>
      </p:sp>
      <p:sp>
        <p:nvSpPr>
          <p:cNvPr id="23" name="Line"/>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4" name="Title Text"/>
          <p:cNvSpPr txBox="1"/>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pPr/>
            <a:r>
              <a:t>Title Text</a:t>
            </a:r>
          </a:p>
        </p:txBody>
      </p:sp>
      <p:sp>
        <p:nvSpPr>
          <p:cNvPr id="25" name="Body Level One…"/>
          <p:cNvSpPr txBox="1"/>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i="1" sz="4800">
                <a:solidFill>
                  <a:srgbClr val="747676"/>
                </a:solidFill>
              </a:defRPr>
            </a:lvl1pPr>
            <a:lvl2pPr marL="0" indent="0" algn="r">
              <a:lnSpc>
                <a:spcPct val="70000"/>
              </a:lnSpc>
              <a:spcBef>
                <a:spcPts val="600"/>
              </a:spcBef>
              <a:buSzTx/>
              <a:buFontTx/>
              <a:buNone/>
              <a:defRPr i="1" sz="4800">
                <a:solidFill>
                  <a:srgbClr val="747676"/>
                </a:solidFill>
              </a:defRPr>
            </a:lvl2pPr>
            <a:lvl3pPr marL="0" indent="0" algn="r">
              <a:lnSpc>
                <a:spcPct val="70000"/>
              </a:lnSpc>
              <a:spcBef>
                <a:spcPts val="600"/>
              </a:spcBef>
              <a:buSzTx/>
              <a:buFontTx/>
              <a:buNone/>
              <a:defRPr i="1" sz="4800">
                <a:solidFill>
                  <a:srgbClr val="747676"/>
                </a:solidFill>
              </a:defRPr>
            </a:lvl3pPr>
            <a:lvl4pPr marL="0" indent="0" algn="r">
              <a:lnSpc>
                <a:spcPct val="70000"/>
              </a:lnSpc>
              <a:spcBef>
                <a:spcPts val="600"/>
              </a:spcBef>
              <a:buSzTx/>
              <a:buFontTx/>
              <a:buNone/>
              <a:defRPr i="1" sz="4800">
                <a:solidFill>
                  <a:srgbClr val="747676"/>
                </a:solidFill>
              </a:defRPr>
            </a:lvl4pPr>
            <a:lvl5pPr marL="0" indent="0" algn="r">
              <a:lnSpc>
                <a:spcPct val="70000"/>
              </a:lnSpc>
              <a:spcBef>
                <a:spcPts val="600"/>
              </a:spcBef>
              <a:buSzTx/>
              <a:buFontTx/>
              <a:buNone/>
              <a:defRPr i="1" sz="4800">
                <a:solidFill>
                  <a:srgbClr val="747676"/>
                </a:solidFill>
              </a:defRPr>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xfrm>
            <a:off x="12092513" y="9194800"/>
            <a:ext cx="309365" cy="342900"/>
          </a:xfrm>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pPr/>
            <a:r>
              <a:t>Title Text</a:t>
            </a:r>
          </a:p>
        </p:txBody>
      </p:sp>
      <p:sp>
        <p:nvSpPr>
          <p:cNvPr id="34" name="Slide Number"/>
          <p:cNvSpPr txBox="1"/>
          <p:nvPr>
            <p:ph type="sldNum" sz="quarter" idx="2"/>
          </p:nvPr>
        </p:nvSpPr>
        <p:spPr>
          <a:xfrm>
            <a:off x="12083465" y="9189156"/>
            <a:ext cx="309365"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41" name="182429520_1646x1646.jpeg"/>
          <p:cNvSpPr/>
          <p:nvPr>
            <p:ph type="pic" idx="13"/>
          </p:nvPr>
        </p:nvSpPr>
        <p:spPr>
          <a:xfrm>
            <a:off x="4191000" y="-12700"/>
            <a:ext cx="9779000" cy="9779000"/>
          </a:xfrm>
          <a:prstGeom prst="rect">
            <a:avLst/>
          </a:prstGeom>
        </p:spPr>
        <p:txBody>
          <a:bodyPr lIns="91439" tIns="45719" rIns="91439" bIns="45719">
            <a:noAutofit/>
          </a:bodyPr>
          <a:lstStyle/>
          <a:p>
            <a:pPr/>
          </a:p>
        </p:txBody>
      </p:sp>
      <p:sp>
        <p:nvSpPr>
          <p:cNvPr id="42" name="Line"/>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43" name="Title Text"/>
          <p:cNvSpPr txBox="1"/>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pPr/>
            <a:r>
              <a:t>Title Text</a:t>
            </a:r>
          </a:p>
        </p:txBody>
      </p:sp>
      <p:sp>
        <p:nvSpPr>
          <p:cNvPr id="44" name="Body Level One…"/>
          <p:cNvSpPr txBox="1"/>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i="1" sz="4800">
                <a:solidFill>
                  <a:srgbClr val="747676"/>
                </a:solidFill>
              </a:defRPr>
            </a:lvl1pPr>
            <a:lvl2pPr marL="0" indent="0" algn="r">
              <a:lnSpc>
                <a:spcPct val="70000"/>
              </a:lnSpc>
              <a:spcBef>
                <a:spcPts val="600"/>
              </a:spcBef>
              <a:buSzTx/>
              <a:buFontTx/>
              <a:buNone/>
              <a:defRPr i="1" sz="4800">
                <a:solidFill>
                  <a:srgbClr val="747676"/>
                </a:solidFill>
              </a:defRPr>
            </a:lvl2pPr>
            <a:lvl3pPr marL="0" indent="0" algn="r">
              <a:lnSpc>
                <a:spcPct val="70000"/>
              </a:lnSpc>
              <a:spcBef>
                <a:spcPts val="600"/>
              </a:spcBef>
              <a:buSzTx/>
              <a:buFontTx/>
              <a:buNone/>
              <a:defRPr i="1" sz="4800">
                <a:solidFill>
                  <a:srgbClr val="747676"/>
                </a:solidFill>
              </a:defRPr>
            </a:lvl3pPr>
            <a:lvl4pPr marL="0" indent="0" algn="r">
              <a:lnSpc>
                <a:spcPct val="70000"/>
              </a:lnSpc>
              <a:spcBef>
                <a:spcPts val="600"/>
              </a:spcBef>
              <a:buSzTx/>
              <a:buFontTx/>
              <a:buNone/>
              <a:defRPr i="1" sz="4800">
                <a:solidFill>
                  <a:srgbClr val="747676"/>
                </a:solidFill>
              </a:defRPr>
            </a:lvl4pPr>
            <a:lvl5pPr marL="0" indent="0" algn="r">
              <a:lnSpc>
                <a:spcPct val="70000"/>
              </a:lnSpc>
              <a:spcBef>
                <a:spcPts val="600"/>
              </a:spcBef>
              <a:buSzTx/>
              <a:buFontTx/>
              <a:buNone/>
              <a:defRPr i="1" sz="4800">
                <a:solidFill>
                  <a:srgbClr val="747676"/>
                </a:solidFill>
              </a:defRPr>
            </a:lvl5pPr>
          </a:lstStyle>
          <a:p>
            <a:pPr/>
            <a:r>
              <a:t>Body Level One</a:t>
            </a:r>
          </a:p>
          <a:p>
            <a:pPr lvl="1"/>
            <a:r>
              <a:t>Body Level Two</a:t>
            </a:r>
          </a:p>
          <a:p>
            <a:pPr lvl="2"/>
            <a:r>
              <a:t>Body Level Three</a:t>
            </a:r>
          </a:p>
          <a:p>
            <a:pPr lvl="3"/>
            <a:r>
              <a:t>Body Level Four</a:t>
            </a:r>
          </a:p>
          <a:p>
            <a:pPr lvl="4"/>
            <a:r>
              <a:t>Body Level Five</a:t>
            </a:r>
          </a:p>
        </p:txBody>
      </p:sp>
      <p:sp>
        <p:nvSpPr>
          <p:cNvPr id="45" name="Slide Number"/>
          <p:cNvSpPr txBox="1"/>
          <p:nvPr>
            <p:ph type="sldNum" sz="quarter" idx="2"/>
          </p:nvPr>
        </p:nvSpPr>
        <p:spPr>
          <a:xfrm>
            <a:off x="12092513" y="9194800"/>
            <a:ext cx="309365" cy="342900"/>
          </a:xfrm>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2" name="Line"/>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1" name="Line"/>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62" name="Title Text"/>
          <p:cNvSpPr txBox="1"/>
          <p:nvPr>
            <p:ph type="title"/>
          </p:nvPr>
        </p:nvSpPr>
        <p:spPr>
          <a:prstGeom prst="rect">
            <a:avLst/>
          </a:prstGeom>
        </p:spPr>
        <p:txBody>
          <a:bodyPr/>
          <a:lstStyle/>
          <a:p>
            <a:pPr/>
            <a:r>
              <a:t>Title Text</a:t>
            </a:r>
          </a:p>
        </p:txBody>
      </p:sp>
      <p:sp>
        <p:nvSpPr>
          <p:cNvPr id="6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1" name="118295074_2675x2907.jpeg"/>
          <p:cNvSpPr/>
          <p:nvPr>
            <p:ph type="pic" idx="13"/>
          </p:nvPr>
        </p:nvSpPr>
        <p:spPr>
          <a:xfrm>
            <a:off x="-203200" y="-12700"/>
            <a:ext cx="9000805" cy="9779000"/>
          </a:xfrm>
          <a:prstGeom prst="rect">
            <a:avLst/>
          </a:prstGeom>
        </p:spPr>
        <p:txBody>
          <a:bodyPr lIns="91439" tIns="45719" rIns="91439" bIns="45719">
            <a:noAutofit/>
          </a:bodyPr>
          <a:lstStyle/>
          <a:p>
            <a:pPr/>
          </a:p>
        </p:txBody>
      </p:sp>
      <p:sp>
        <p:nvSpPr>
          <p:cNvPr id="72" name="Line"/>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73" name="Title Text"/>
          <p:cNvSpPr txBox="1"/>
          <p:nvPr>
            <p:ph type="title"/>
          </p:nvPr>
        </p:nvSpPr>
        <p:spPr>
          <a:xfrm>
            <a:off x="7023100" y="723900"/>
            <a:ext cx="5397500" cy="723900"/>
          </a:xfrm>
          <a:prstGeom prst="rect">
            <a:avLst/>
          </a:prstGeom>
        </p:spPr>
        <p:txBody>
          <a:bodyPr/>
          <a:lstStyle/>
          <a:p>
            <a:pPr/>
            <a:r>
              <a:t>Title Text</a:t>
            </a:r>
          </a:p>
        </p:txBody>
      </p:sp>
      <p:sp>
        <p:nvSpPr>
          <p:cNvPr id="74" name="Body Level One…"/>
          <p:cNvSpPr txBox="1"/>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pPr/>
            <a:r>
              <a:t>Body Level One</a:t>
            </a:r>
          </a:p>
          <a:p>
            <a:pPr lvl="1"/>
            <a:r>
              <a:t>Body Level Two</a:t>
            </a:r>
          </a:p>
          <a:p>
            <a:pPr lvl="2"/>
            <a:r>
              <a:t>Body Level Three</a:t>
            </a:r>
          </a:p>
          <a:p>
            <a:pPr lvl="3"/>
            <a:r>
              <a:t>Body Level Four</a:t>
            </a:r>
          </a:p>
          <a:p>
            <a:pPr lvl="4"/>
            <a:r>
              <a:t>Body Level Five</a:t>
            </a: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8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90" name="118295074_2675x2907.jpeg"/>
          <p:cNvSpPr/>
          <p:nvPr>
            <p:ph type="pic" idx="13"/>
          </p:nvPr>
        </p:nvSpPr>
        <p:spPr>
          <a:xfrm>
            <a:off x="571500" y="508000"/>
            <a:ext cx="7454900" cy="8099439"/>
          </a:xfrm>
          <a:prstGeom prst="rect">
            <a:avLst/>
          </a:prstGeom>
        </p:spPr>
        <p:txBody>
          <a:bodyPr lIns="91439" tIns="45719" rIns="91439" bIns="45719">
            <a:noAutofit/>
          </a:bodyPr>
          <a:lstStyle/>
          <a:p>
            <a:pPr/>
          </a:p>
        </p:txBody>
      </p:sp>
      <p:sp>
        <p:nvSpPr>
          <p:cNvPr id="91" name="182741592_1098x949.jpeg"/>
          <p:cNvSpPr/>
          <p:nvPr>
            <p:ph type="pic" sz="quarter" idx="14"/>
          </p:nvPr>
        </p:nvSpPr>
        <p:spPr>
          <a:xfrm>
            <a:off x="7944067" y="424462"/>
            <a:ext cx="5275146" cy="4559301"/>
          </a:xfrm>
          <a:prstGeom prst="rect">
            <a:avLst/>
          </a:prstGeom>
        </p:spPr>
        <p:txBody>
          <a:bodyPr lIns="91439" tIns="45719" rIns="91439" bIns="45719">
            <a:noAutofit/>
          </a:bodyPr>
          <a:lstStyle/>
          <a:p>
            <a:pPr/>
          </a:p>
        </p:txBody>
      </p:sp>
      <p:sp>
        <p:nvSpPr>
          <p:cNvPr id="92" name="182429520_1646x1646.jpeg"/>
          <p:cNvSpPr/>
          <p:nvPr>
            <p:ph type="pic" sz="quarter" idx="15"/>
          </p:nvPr>
        </p:nvSpPr>
        <p:spPr>
          <a:xfrm>
            <a:off x="8102600" y="4267200"/>
            <a:ext cx="4470400" cy="4470400"/>
          </a:xfrm>
          <a:prstGeom prst="rect">
            <a:avLst/>
          </a:prstGeom>
        </p:spPr>
        <p:txBody>
          <a:bodyPr lIns="91439" tIns="45719" rIns="91439" bIns="45719">
            <a:noAutofit/>
          </a:bodyPr>
          <a:lstStyle/>
          <a:p>
            <a:pPr/>
          </a:p>
        </p:txBody>
      </p:sp>
      <p:sp>
        <p:nvSpPr>
          <p:cNvPr id="93" name="Body Level One…"/>
          <p:cNvSpPr txBox="1"/>
          <p:nvPr>
            <p:ph type="body" sz="quarter" idx="1"/>
          </p:nvPr>
        </p:nvSpPr>
        <p:spPr>
          <a:xfrm>
            <a:off x="571500" y="8051800"/>
            <a:ext cx="11861800" cy="1333500"/>
          </a:xfrm>
          <a:prstGeom prst="rect">
            <a:avLst/>
          </a:prstGeom>
        </p:spPr>
        <p:txBody>
          <a:bodyPr/>
          <a:lstStyle>
            <a:lvl1pPr marL="0" indent="0">
              <a:spcBef>
                <a:spcPts val="1400"/>
              </a:spcBef>
              <a:buSzTx/>
              <a:buFontTx/>
              <a:buNone/>
              <a:defRPr i="1" spc="28" sz="2800"/>
            </a:lvl1pPr>
            <a:lvl2pPr marL="0" indent="0">
              <a:spcBef>
                <a:spcPts val="1400"/>
              </a:spcBef>
              <a:buSzTx/>
              <a:buFontTx/>
              <a:buNone/>
              <a:defRPr i="1" spc="28" sz="2800"/>
            </a:lvl2pPr>
            <a:lvl3pPr marL="0" indent="0">
              <a:spcBef>
                <a:spcPts val="1400"/>
              </a:spcBef>
              <a:buSzTx/>
              <a:buFontTx/>
              <a:buNone/>
              <a:defRPr i="1" spc="28" sz="2800"/>
            </a:lvl3pPr>
            <a:lvl4pPr marL="0" indent="0">
              <a:spcBef>
                <a:spcPts val="1400"/>
              </a:spcBef>
              <a:buSzTx/>
              <a:buFontTx/>
              <a:buNone/>
              <a:defRPr i="1" spc="28" sz="2800"/>
            </a:lvl4pPr>
            <a:lvl5pPr marL="0" indent="0">
              <a:spcBef>
                <a:spcPts val="1400"/>
              </a:spcBef>
              <a:buSzTx/>
              <a:buFontTx/>
              <a:buNone/>
              <a:defRPr i="1" spc="28" sz="28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3" name="Body Level One…"/>
          <p:cNvSpPr txBox="1"/>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i="0" spc="0" sz="1600">
                <a:solidFill>
                  <a:srgbClr val="747676"/>
                </a:solidFill>
                <a:latin typeface="DIN Alternate"/>
                <a:ea typeface="DIN Alternate"/>
                <a:cs typeface="DIN Alternate"/>
                <a:sym typeface="DIN Alternat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mn-lt"/>
          <a:ea typeface="+mn-ea"/>
          <a:cs typeface="+mn-cs"/>
          <a:sym typeface="DIN Condensed"/>
        </a:defRPr>
      </a:lvl1pPr>
      <a:lvl2pPr marL="0" marR="0" indent="34290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mn-lt"/>
          <a:ea typeface="+mn-ea"/>
          <a:cs typeface="+mn-cs"/>
          <a:sym typeface="DIN Condensed"/>
        </a:defRPr>
      </a:lvl2pPr>
      <a:lvl3pPr marL="0" marR="0" indent="68580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mn-lt"/>
          <a:ea typeface="+mn-ea"/>
          <a:cs typeface="+mn-cs"/>
          <a:sym typeface="DIN Condensed"/>
        </a:defRPr>
      </a:lvl3pPr>
      <a:lvl4pPr marL="0" marR="0" indent="102870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mn-lt"/>
          <a:ea typeface="+mn-ea"/>
          <a:cs typeface="+mn-cs"/>
          <a:sym typeface="DIN Condensed"/>
        </a:defRPr>
      </a:lvl4pPr>
      <a:lvl5pPr marL="0" marR="0" indent="137160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mn-lt"/>
          <a:ea typeface="+mn-ea"/>
          <a:cs typeface="+mn-cs"/>
          <a:sym typeface="DIN Condensed"/>
        </a:defRPr>
      </a:lvl5pPr>
      <a:lvl6pPr marL="0" marR="0" indent="171450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mn-lt"/>
          <a:ea typeface="+mn-ea"/>
          <a:cs typeface="+mn-cs"/>
          <a:sym typeface="DIN Condensed"/>
        </a:defRPr>
      </a:lvl6pPr>
      <a:lvl7pPr marL="0" marR="0" indent="205740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mn-lt"/>
          <a:ea typeface="+mn-ea"/>
          <a:cs typeface="+mn-cs"/>
          <a:sym typeface="DIN Condensed"/>
        </a:defRPr>
      </a:lvl7pPr>
      <a:lvl8pPr marL="0" marR="0" indent="240030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mn-lt"/>
          <a:ea typeface="+mn-ea"/>
          <a:cs typeface="+mn-cs"/>
          <a:sym typeface="DIN Condensed"/>
        </a:defRPr>
      </a:lvl8pPr>
      <a:lvl9pPr marL="0" marR="0" indent="274320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1pPr>
      <a:lvl2pPr marL="9398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2pPr>
      <a:lvl3pPr marL="14097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3pPr>
      <a:lvl4pPr marL="18796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4pPr>
      <a:lvl5pPr marL="23495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5pPr>
      <a:lvl6pPr marL="28194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6pPr>
      <a:lvl7pPr marL="32893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7pPr>
      <a:lvl8pPr marL="37592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8pPr>
      <a:lvl9pPr marL="42291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9pPr>
    </p:bodyStyle>
    <p:otherStyle>
      <a:lvl1pPr marL="0" marR="0" indent="0" algn="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1pPr>
      <a:lvl2pPr marL="0" marR="0" indent="228600" algn="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2pPr>
      <a:lvl3pPr marL="0" marR="0" indent="457200" algn="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3pPr>
      <a:lvl4pPr marL="0" marR="0" indent="685800" algn="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4pPr>
      <a:lvl5pPr marL="0" marR="0" indent="914400" algn="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5pPr>
      <a:lvl6pPr marL="0" marR="0" indent="1143000" algn="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6pPr>
      <a:lvl7pPr marL="0" marR="0" indent="1371600" algn="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7pPr>
      <a:lvl8pPr marL="0" marR="0" indent="1600200" algn="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8pPr>
      <a:lvl9pPr marL="0" marR="0" indent="1828800" algn="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 Id="rId3"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www.cdc.gov/nchs/data/hestat/obesity_child_13_14/obesity_child_13_14.htm" TargetMode="External"/><Relationship Id="rId3" Type="http://schemas.openxmlformats.org/officeDocument/2006/relationships/hyperlink" Target="https://stateofchildhoodobesity.org/data/" TargetMode="External"/><Relationship Id="rId4" Type="http://schemas.openxmlformats.org/officeDocument/2006/relationships/hyperlink" Target="https://www.cdc.gov/obesity/childhood/defining.html"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www.nccor.org/downloads/ChildhoodObesity_020509.pdf"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health.gov/news/blog/2015/02/lets-move-to-end-childhood-obesity/"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hyperlink" Target="https://www.cdc.gov/nchs/data/hestat/obesity_child_13_14/obesity_child_13_14.htm"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Food Filter…"/>
          <p:cNvSpPr txBox="1"/>
          <p:nvPr>
            <p:ph type="title"/>
          </p:nvPr>
        </p:nvSpPr>
        <p:spPr>
          <a:xfrm>
            <a:off x="571500" y="460300"/>
            <a:ext cx="11861800" cy="8833000"/>
          </a:xfrm>
          <a:prstGeom prst="rect">
            <a:avLst/>
          </a:prstGeom>
          <a:solidFill>
            <a:srgbClr val="000000"/>
          </a:solidFill>
        </p:spPr>
        <p:txBody>
          <a:bodyPr anchor="ctr"/>
          <a:lstStyle/>
          <a:p>
            <a:pPr>
              <a:defRPr>
                <a:solidFill>
                  <a:srgbClr val="CBCBCB"/>
                </a:solidFill>
              </a:defRPr>
            </a:pPr>
            <a:r>
              <a:t>Food Filter</a:t>
            </a:r>
          </a:p>
          <a:p>
            <a:pPr>
              <a:defRPr>
                <a:solidFill>
                  <a:srgbClr val="CBCBCB"/>
                </a:solidFill>
              </a:defRPr>
            </a:pPr>
            <a:r>
              <a:t>Project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79"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80"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181" name="current state journey map"/>
          <p:cNvSpPr txBox="1"/>
          <p:nvPr/>
        </p:nvSpPr>
        <p:spPr>
          <a:xfrm>
            <a:off x="953375" y="1717039"/>
            <a:ext cx="6261964"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current state journey map</a:t>
            </a:r>
          </a:p>
        </p:txBody>
      </p:sp>
      <p:sp>
        <p:nvSpPr>
          <p:cNvPr id="182" name="Text"/>
          <p:cNvSpPr txBox="1"/>
          <p:nvPr/>
        </p:nvSpPr>
        <p:spPr>
          <a:xfrm>
            <a:off x="249039" y="2603500"/>
            <a:ext cx="12506722" cy="33909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1800"/>
              </a:spcBef>
              <a:defRPr i="0" spc="0" sz="2400">
                <a:solidFill>
                  <a:srgbClr val="CBCBCB"/>
                </a:solidFill>
              </a:defRPr>
            </a:pPr>
          </a:p>
        </p:txBody>
      </p:sp>
      <p:pic>
        <p:nvPicPr>
          <p:cNvPr id="183" name="Current State Map - DMI - Food Filter Project.png" descr="Current State Map - DMI - Food Filter Project.png"/>
          <p:cNvPicPr>
            <a:picLocks noChangeAspect="1"/>
          </p:cNvPicPr>
          <p:nvPr/>
        </p:nvPicPr>
        <p:blipFill>
          <a:blip r:embed="rId2">
            <a:extLst/>
          </a:blip>
          <a:stretch>
            <a:fillRect/>
          </a:stretch>
        </p:blipFill>
        <p:spPr>
          <a:xfrm>
            <a:off x="249039" y="2603500"/>
            <a:ext cx="11977375" cy="318906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85"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86"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187" name="FUTURE STATE journey map"/>
          <p:cNvSpPr txBox="1"/>
          <p:nvPr/>
        </p:nvSpPr>
        <p:spPr>
          <a:xfrm>
            <a:off x="953375" y="1717039"/>
            <a:ext cx="5944312"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FUTURE STATE journey map</a:t>
            </a:r>
          </a:p>
        </p:txBody>
      </p:sp>
      <p:sp>
        <p:nvSpPr>
          <p:cNvPr id="188" name="Text"/>
          <p:cNvSpPr txBox="1"/>
          <p:nvPr/>
        </p:nvSpPr>
        <p:spPr>
          <a:xfrm>
            <a:off x="2023442" y="2440025"/>
            <a:ext cx="8957916" cy="70453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1800"/>
              </a:spcBef>
              <a:defRPr i="0" spc="0" sz="2400">
                <a:solidFill>
                  <a:srgbClr val="CBCBCB"/>
                </a:solidFill>
              </a:defRPr>
            </a:pPr>
          </a:p>
        </p:txBody>
      </p:sp>
      <p:pic>
        <p:nvPicPr>
          <p:cNvPr id="189" name="DMI Storyboard Flow - Week 4.pdf" descr="DMI Storyboard Flow - Week 4.pdf"/>
          <p:cNvPicPr>
            <a:picLocks noChangeAspect="1"/>
          </p:cNvPicPr>
          <p:nvPr/>
        </p:nvPicPr>
        <p:blipFill>
          <a:blip r:embed="rId2">
            <a:extLst/>
          </a:blip>
          <a:stretch>
            <a:fillRect/>
          </a:stretch>
        </p:blipFill>
        <p:spPr>
          <a:xfrm>
            <a:off x="2023442" y="2440025"/>
            <a:ext cx="8856189" cy="6843419"/>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91"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92"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193" name="SOLUTION"/>
          <p:cNvSpPr txBox="1"/>
          <p:nvPr/>
        </p:nvSpPr>
        <p:spPr>
          <a:xfrm>
            <a:off x="953375" y="1717039"/>
            <a:ext cx="2117954"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SOLUTION</a:t>
            </a:r>
          </a:p>
        </p:txBody>
      </p:sp>
      <p:sp>
        <p:nvSpPr>
          <p:cNvPr id="194" name="Proposed Solution:…"/>
          <p:cNvSpPr txBox="1"/>
          <p:nvPr/>
        </p:nvSpPr>
        <p:spPr>
          <a:xfrm>
            <a:off x="156542" y="3568700"/>
            <a:ext cx="7592070"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i="0" spc="0" sz="2400">
                <a:solidFill>
                  <a:srgbClr val="FFFFFF"/>
                </a:solidFill>
              </a:defRPr>
            </a:pPr>
            <a:r>
              <a:rPr b="1" u="sng"/>
              <a:t>Proposed Solution</a:t>
            </a:r>
            <a:r>
              <a:t>: </a:t>
            </a:r>
          </a:p>
          <a:p>
            <a:pPr algn="ctr">
              <a:spcBef>
                <a:spcPts val="0"/>
              </a:spcBef>
              <a:defRPr i="0" spc="0" sz="2400">
                <a:solidFill>
                  <a:srgbClr val="FFFFFF"/>
                </a:solidFill>
              </a:defRPr>
            </a:pPr>
            <a:r>
              <a:t>A tool to help parents quickly and easily identify important nutritional information when grocery shopping for their families in order to help feed their families healthier food and, in the process, fight childhood obesity.</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96"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97"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198" name="SOLUTION"/>
          <p:cNvSpPr txBox="1"/>
          <p:nvPr/>
        </p:nvSpPr>
        <p:spPr>
          <a:xfrm>
            <a:off x="953375" y="1717039"/>
            <a:ext cx="2117954"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SOLUTION</a:t>
            </a:r>
          </a:p>
        </p:txBody>
      </p:sp>
      <p:sp>
        <p:nvSpPr>
          <p:cNvPr id="199" name="Proposed Solution:…"/>
          <p:cNvSpPr txBox="1"/>
          <p:nvPr/>
        </p:nvSpPr>
        <p:spPr>
          <a:xfrm>
            <a:off x="156542" y="3568700"/>
            <a:ext cx="7592070"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i="0" spc="0" sz="2400">
                <a:solidFill>
                  <a:srgbClr val="FFFFFF"/>
                </a:solidFill>
              </a:defRPr>
            </a:pPr>
            <a:r>
              <a:rPr b="1" u="sng"/>
              <a:t>Proposed Solution</a:t>
            </a:r>
            <a:r>
              <a:t>: </a:t>
            </a:r>
          </a:p>
          <a:p>
            <a:pPr algn="ctr">
              <a:spcBef>
                <a:spcPts val="0"/>
              </a:spcBef>
              <a:defRPr i="0" spc="0" sz="2400">
                <a:solidFill>
                  <a:srgbClr val="FFFFFF"/>
                </a:solidFill>
              </a:defRPr>
            </a:pPr>
            <a:r>
              <a:t>A tool to help parents quickly and easily identify important nutritional information when grocery shopping for their families in order to help feed their families healthier food and, in the process, fight childhood obesity.</a:t>
            </a:r>
          </a:p>
        </p:txBody>
      </p:sp>
      <p:pic>
        <p:nvPicPr>
          <p:cNvPr id="200" name="1-WELCOME-Food-Filter-iPhoneX_Mockups.png" descr="1-WELCOME-Food-Filter-iPhoneX_Mockups.png"/>
          <p:cNvPicPr>
            <a:picLocks noChangeAspect="1"/>
          </p:cNvPicPr>
          <p:nvPr/>
        </p:nvPicPr>
        <p:blipFill>
          <a:blip r:embed="rId2">
            <a:extLst/>
          </a:blip>
          <a:stretch>
            <a:fillRect/>
          </a:stretch>
        </p:blipFill>
        <p:spPr>
          <a:xfrm>
            <a:off x="5146724" y="609451"/>
            <a:ext cx="9753601" cy="975360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02"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03"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204" name="FOOD FILTER PROJECT"/>
          <p:cNvSpPr txBox="1"/>
          <p:nvPr/>
        </p:nvSpPr>
        <p:spPr>
          <a:xfrm>
            <a:off x="953375" y="1717039"/>
            <a:ext cx="4551528"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FOOD FILTER PROJECT</a:t>
            </a:r>
          </a:p>
        </p:txBody>
      </p:sp>
      <p:sp>
        <p:nvSpPr>
          <p:cNvPr id="205" name="You’re probably wondering what Food Filter is.  I figured you’d be."/>
          <p:cNvSpPr txBox="1"/>
          <p:nvPr/>
        </p:nvSpPr>
        <p:spPr>
          <a:xfrm>
            <a:off x="143842" y="3581399"/>
            <a:ext cx="7592070"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i="0" spc="0" sz="2400">
                <a:solidFill>
                  <a:srgbClr val="FFFFFF"/>
                </a:solidFill>
              </a:defRPr>
            </a:pPr>
            <a:r>
              <a:t>You’re probably wondering what Food Filter is. </a:t>
            </a:r>
            <a:br/>
            <a:r>
              <a:t>I figured you’d be.</a:t>
            </a:r>
          </a:p>
        </p:txBody>
      </p:sp>
      <p:pic>
        <p:nvPicPr>
          <p:cNvPr id="206" name="1-WELCOME-Food-Filter-iPhoneX_Mockups.png" descr="1-WELCOME-Food-Filter-iPhoneX_Mockups.png"/>
          <p:cNvPicPr>
            <a:picLocks noChangeAspect="1"/>
          </p:cNvPicPr>
          <p:nvPr/>
        </p:nvPicPr>
        <p:blipFill>
          <a:blip r:embed="rId2">
            <a:extLst/>
          </a:blip>
          <a:stretch>
            <a:fillRect/>
          </a:stretch>
        </p:blipFill>
        <p:spPr>
          <a:xfrm>
            <a:off x="5146724" y="609451"/>
            <a:ext cx="9753601" cy="97536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08"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09"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210" name="FOOD FILTER PROJECT"/>
          <p:cNvSpPr txBox="1"/>
          <p:nvPr/>
        </p:nvSpPr>
        <p:spPr>
          <a:xfrm>
            <a:off x="953375" y="1717039"/>
            <a:ext cx="4551528"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FOOD FILTER PROJECT</a:t>
            </a:r>
          </a:p>
        </p:txBody>
      </p:sp>
      <p:sp>
        <p:nvSpPr>
          <p:cNvPr id="211" name="You’re probably wondering what Food Filter is.  I figured you’d be.…"/>
          <p:cNvSpPr txBox="1"/>
          <p:nvPr/>
        </p:nvSpPr>
        <p:spPr>
          <a:xfrm>
            <a:off x="156542" y="3568700"/>
            <a:ext cx="7592070"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i="0" spc="0" sz="2400">
                <a:solidFill>
                  <a:srgbClr val="747676"/>
                </a:solidFill>
              </a:defRPr>
            </a:pPr>
            <a:r>
              <a:t>You’re probably wondering what Food Filter is. </a:t>
            </a:r>
            <a:br/>
            <a:r>
              <a:t>I figured you’d be.</a:t>
            </a:r>
          </a:p>
          <a:p>
            <a:pPr algn="ctr">
              <a:spcBef>
                <a:spcPts val="0"/>
              </a:spcBef>
              <a:defRPr i="0" spc="0" sz="2400">
                <a:solidFill>
                  <a:srgbClr val="FFFFFF"/>
                </a:solidFill>
              </a:defRPr>
            </a:pPr>
          </a:p>
          <a:p>
            <a:pPr algn="ctr">
              <a:spcBef>
                <a:spcPts val="0"/>
              </a:spcBef>
              <a:defRPr i="0" spc="0" sz="2400">
                <a:solidFill>
                  <a:srgbClr val="FFFFFF"/>
                </a:solidFill>
              </a:defRPr>
            </a:pPr>
            <a:r>
              <a:t>That’s why users are taken to this screen after the Welcome Screen has loaded or when you hit the home button.</a:t>
            </a:r>
          </a:p>
        </p:txBody>
      </p:sp>
      <p:pic>
        <p:nvPicPr>
          <p:cNvPr id="212" name="2-HOMEPAGE1-Food-Filter-iPhoneX_Mockups.png" descr="2-HOMEPAGE1-Food-Filter-iPhoneX_Mockups.png"/>
          <p:cNvPicPr>
            <a:picLocks noChangeAspect="1"/>
          </p:cNvPicPr>
          <p:nvPr/>
        </p:nvPicPr>
        <p:blipFill>
          <a:blip r:embed="rId2">
            <a:extLst/>
          </a:blip>
          <a:stretch>
            <a:fillRect/>
          </a:stretch>
        </p:blipFill>
        <p:spPr>
          <a:xfrm>
            <a:off x="5142011" y="602753"/>
            <a:ext cx="9753601" cy="97536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14"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15"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216" name="FOOD FILTER PROJECT"/>
          <p:cNvSpPr txBox="1"/>
          <p:nvPr/>
        </p:nvSpPr>
        <p:spPr>
          <a:xfrm>
            <a:off x="953375" y="1717039"/>
            <a:ext cx="4551528"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FOOD FILTER PROJECT</a:t>
            </a:r>
          </a:p>
        </p:txBody>
      </p:sp>
      <p:sp>
        <p:nvSpPr>
          <p:cNvPr id="217" name="How does Food Filter work?…"/>
          <p:cNvSpPr txBox="1"/>
          <p:nvPr/>
        </p:nvSpPr>
        <p:spPr>
          <a:xfrm>
            <a:off x="423242" y="2603500"/>
            <a:ext cx="7592070" cy="533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1" i="0" spc="0" sz="3600">
                <a:solidFill>
                  <a:srgbClr val="CBCBCB"/>
                </a:solidFill>
              </a:defRPr>
            </a:pPr>
            <a:r>
              <a:t>How does Food Filter work?</a:t>
            </a:r>
          </a:p>
          <a:p>
            <a:pPr algn="ctr">
              <a:spcBef>
                <a:spcPts val="0"/>
              </a:spcBef>
              <a:defRPr i="0" spc="0" sz="2400">
                <a:solidFill>
                  <a:srgbClr val="FFFFFF"/>
                </a:solidFill>
              </a:defRPr>
            </a:pPr>
          </a:p>
          <a:p>
            <a:pPr algn="ctr">
              <a:spcBef>
                <a:spcPts val="0"/>
              </a:spcBef>
              <a:defRPr b="1" i="0" spc="0" sz="2400">
                <a:solidFill>
                  <a:srgbClr val="FFFFFF"/>
                </a:solidFill>
              </a:defRPr>
            </a:pPr>
            <a:r>
              <a:t>It’s easy. You click ‘SCAN FOOD’ and point your smartphone’s camera at a grocery item. </a:t>
            </a:r>
          </a:p>
          <a:p>
            <a:pPr>
              <a:spcBef>
                <a:spcPts val="0"/>
              </a:spcBef>
              <a:defRPr i="0" spc="0" sz="2400">
                <a:solidFill>
                  <a:srgbClr val="FFFFFF"/>
                </a:solidFill>
              </a:defRPr>
            </a:pPr>
          </a:p>
          <a:p>
            <a:pPr>
              <a:spcBef>
                <a:spcPts val="0"/>
              </a:spcBef>
              <a:defRPr i="0" spc="0" sz="2400" u="sng">
                <a:solidFill>
                  <a:srgbClr val="CBCBCB"/>
                </a:solidFill>
              </a:defRPr>
            </a:pPr>
            <a:r>
              <a:t>What’s going on behind the scenes?</a:t>
            </a:r>
          </a:p>
          <a:p>
            <a:pPr>
              <a:spcBef>
                <a:spcPts val="0"/>
              </a:spcBef>
              <a:defRPr i="0" spc="0" sz="2400">
                <a:solidFill>
                  <a:srgbClr val="CBCBCB"/>
                </a:solidFill>
              </a:defRPr>
            </a:pPr>
            <a:r>
              <a:t>The camera is using image-recognition to identify the products and pull their nutritional information. If, however, the item is not recognized from the front of the packaging, customers can scan the item’s barcode, accessing a much larger product database. </a:t>
            </a:r>
          </a:p>
        </p:txBody>
      </p:sp>
      <p:pic>
        <p:nvPicPr>
          <p:cNvPr id="218" name="2-HOMEPAGE1-Food-Filter-iPhoneX_Mockups.png" descr="2-HOMEPAGE1-Food-Filter-iPhoneX_Mockups.png"/>
          <p:cNvPicPr>
            <a:picLocks noChangeAspect="1"/>
          </p:cNvPicPr>
          <p:nvPr/>
        </p:nvPicPr>
        <p:blipFill>
          <a:blip r:embed="rId2">
            <a:extLst/>
          </a:blip>
          <a:stretch>
            <a:fillRect/>
          </a:stretch>
        </p:blipFill>
        <p:spPr>
          <a:xfrm>
            <a:off x="5142011" y="602753"/>
            <a:ext cx="9753601" cy="97536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20"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21"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222" name="FOOD FILTER PROJECT"/>
          <p:cNvSpPr txBox="1"/>
          <p:nvPr/>
        </p:nvSpPr>
        <p:spPr>
          <a:xfrm>
            <a:off x="953375" y="1717039"/>
            <a:ext cx="4551528"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FOOD FILTER PROJECT</a:t>
            </a:r>
          </a:p>
        </p:txBody>
      </p:sp>
      <p:sp>
        <p:nvSpPr>
          <p:cNvPr id="223" name="How does Food Filter work?…"/>
          <p:cNvSpPr txBox="1"/>
          <p:nvPr/>
        </p:nvSpPr>
        <p:spPr>
          <a:xfrm>
            <a:off x="423242" y="2603499"/>
            <a:ext cx="7592070" cy="617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1" i="0" spc="0" sz="3600">
                <a:solidFill>
                  <a:srgbClr val="CBCBCB"/>
                </a:solidFill>
              </a:defRPr>
            </a:pPr>
            <a:r>
              <a:t>How does Food Filter work?</a:t>
            </a:r>
          </a:p>
          <a:p>
            <a:pPr algn="ctr">
              <a:spcBef>
                <a:spcPts val="0"/>
              </a:spcBef>
              <a:defRPr i="0" spc="0" sz="2400">
                <a:solidFill>
                  <a:srgbClr val="FFFFFF"/>
                </a:solidFill>
              </a:defRPr>
            </a:pPr>
          </a:p>
          <a:p>
            <a:pPr algn="ctr">
              <a:spcBef>
                <a:spcPts val="0"/>
              </a:spcBef>
              <a:defRPr b="1" i="0" spc="0" sz="2400">
                <a:solidFill>
                  <a:srgbClr val="FFFFFF"/>
                </a:solidFill>
              </a:defRPr>
            </a:pPr>
            <a:r>
              <a:t>To help users create more balanced meals, their screens' background will change color to reflect if the item scanned is a Carbohydrate (blue), Protein (red), Vegetable (green), or Dessert (orange).</a:t>
            </a:r>
          </a:p>
          <a:p>
            <a:pPr>
              <a:spcBef>
                <a:spcPts val="0"/>
              </a:spcBef>
              <a:defRPr i="0" spc="0" sz="2400">
                <a:solidFill>
                  <a:srgbClr val="FFFFFF"/>
                </a:solidFill>
              </a:defRPr>
            </a:pPr>
          </a:p>
          <a:p>
            <a:pPr>
              <a:spcBef>
                <a:spcPts val="0"/>
              </a:spcBef>
              <a:defRPr i="0" spc="0" sz="2400" u="sng">
                <a:solidFill>
                  <a:srgbClr val="CBCBCB"/>
                </a:solidFill>
              </a:defRPr>
            </a:pPr>
            <a:r>
              <a:t>What’s going on behind the scenes?</a:t>
            </a:r>
          </a:p>
          <a:p>
            <a:pPr>
              <a:spcBef>
                <a:spcPts val="0"/>
              </a:spcBef>
              <a:defRPr i="0" spc="0" sz="2400">
                <a:solidFill>
                  <a:srgbClr val="CBCBCB"/>
                </a:solidFill>
              </a:defRPr>
            </a:pPr>
            <a:r>
              <a:t>Once Food Filter has pulled the item’s nutritional information, it is then identified as being primarily one of the groups above based on established classifications—or on a complex calculation, for new products until they can be classified—developed by our certified nutritionists.</a:t>
            </a:r>
          </a:p>
        </p:txBody>
      </p:sp>
      <p:pic>
        <p:nvPicPr>
          <p:cNvPr id="224" name="2-HOMEPAGE1-Food-Filter-iPhoneX_Mockups.png" descr="2-HOMEPAGE1-Food-Filter-iPhoneX_Mockups.png"/>
          <p:cNvPicPr>
            <a:picLocks noChangeAspect="1"/>
          </p:cNvPicPr>
          <p:nvPr/>
        </p:nvPicPr>
        <p:blipFill>
          <a:blip r:embed="rId2">
            <a:extLst/>
          </a:blip>
          <a:stretch>
            <a:fillRect/>
          </a:stretch>
        </p:blipFill>
        <p:spPr>
          <a:xfrm>
            <a:off x="5142011" y="602753"/>
            <a:ext cx="9753601" cy="97536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26"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27"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228" name="FOOD FILTER PROJECT"/>
          <p:cNvSpPr txBox="1"/>
          <p:nvPr/>
        </p:nvSpPr>
        <p:spPr>
          <a:xfrm>
            <a:off x="953375" y="1717039"/>
            <a:ext cx="4551528"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FOOD FILTER PROJECT</a:t>
            </a:r>
          </a:p>
        </p:txBody>
      </p:sp>
      <p:sp>
        <p:nvSpPr>
          <p:cNvPr id="229" name="How does Food Filter work?…"/>
          <p:cNvSpPr txBox="1"/>
          <p:nvPr/>
        </p:nvSpPr>
        <p:spPr>
          <a:xfrm>
            <a:off x="423242" y="2603499"/>
            <a:ext cx="7592070" cy="617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1" i="0" spc="0" sz="3600">
                <a:solidFill>
                  <a:srgbClr val="CBCBCB"/>
                </a:solidFill>
              </a:defRPr>
            </a:pPr>
            <a:r>
              <a:t>How does Food Filter work?</a:t>
            </a:r>
          </a:p>
          <a:p>
            <a:pPr algn="ctr">
              <a:spcBef>
                <a:spcPts val="0"/>
              </a:spcBef>
              <a:defRPr i="0" spc="0" sz="2400">
                <a:solidFill>
                  <a:srgbClr val="FFFFFF"/>
                </a:solidFill>
              </a:defRPr>
            </a:pPr>
          </a:p>
          <a:p>
            <a:pPr algn="ctr">
              <a:spcBef>
                <a:spcPts val="0"/>
              </a:spcBef>
              <a:defRPr b="1" i="0" spc="0" sz="2400">
                <a:solidFill>
                  <a:srgbClr val="FFFFFF"/>
                </a:solidFill>
              </a:defRPr>
            </a:pPr>
            <a:r>
              <a:t>To help you ensure you’re fueling your family with healthy food, you’ll also be warned if the items is high in Saturated Fat, Calories, Sodium, and Sugar.</a:t>
            </a:r>
          </a:p>
          <a:p>
            <a:pPr algn="ctr">
              <a:spcBef>
                <a:spcPts val="0"/>
              </a:spcBef>
              <a:defRPr b="1" i="0" spc="0" sz="2400">
                <a:solidFill>
                  <a:srgbClr val="FFFFFF"/>
                </a:solidFill>
              </a:defRPr>
            </a:pPr>
          </a:p>
          <a:p>
            <a:pPr algn="ctr">
              <a:spcBef>
                <a:spcPts val="0"/>
              </a:spcBef>
              <a:defRPr b="1" i="0" spc="0" sz="2400">
                <a:solidFill>
                  <a:srgbClr val="FFFFFF"/>
                </a:solidFill>
              </a:defRPr>
            </a:pPr>
            <a:r>
              <a:t>You can also tap on the results screen to see detailed nutritional info.</a:t>
            </a:r>
          </a:p>
          <a:p>
            <a:pPr>
              <a:spcBef>
                <a:spcPts val="0"/>
              </a:spcBef>
              <a:defRPr i="0" spc="0" sz="2400">
                <a:solidFill>
                  <a:srgbClr val="FFFFFF"/>
                </a:solidFill>
              </a:defRPr>
            </a:pPr>
          </a:p>
          <a:p>
            <a:pPr>
              <a:spcBef>
                <a:spcPts val="0"/>
              </a:spcBef>
              <a:defRPr i="0" spc="0" sz="2400" u="sng">
                <a:solidFill>
                  <a:srgbClr val="CBCBCB"/>
                </a:solidFill>
              </a:defRPr>
            </a:pPr>
            <a:r>
              <a:t>What’s going on behind the scenes?</a:t>
            </a:r>
          </a:p>
          <a:p>
            <a:pPr>
              <a:spcBef>
                <a:spcPts val="0"/>
              </a:spcBef>
              <a:defRPr i="0" spc="0" sz="2400">
                <a:solidFill>
                  <a:srgbClr val="CBCBCB"/>
                </a:solidFill>
              </a:defRPr>
            </a:pPr>
            <a:r>
              <a:t>Same as before, once Food Filter has pulled the item’s nutritional information, it runs the info through some predetermined calculations and identifies the food as being high in one or more of the groups above.</a:t>
            </a:r>
          </a:p>
        </p:txBody>
      </p:sp>
      <p:pic>
        <p:nvPicPr>
          <p:cNvPr id="230" name="2-HOMEPAGE1-Food-Filter-iPhoneX_Mockups.png" descr="2-HOMEPAGE1-Food-Filter-iPhoneX_Mockups.png"/>
          <p:cNvPicPr>
            <a:picLocks noChangeAspect="1"/>
          </p:cNvPicPr>
          <p:nvPr/>
        </p:nvPicPr>
        <p:blipFill>
          <a:blip r:embed="rId2">
            <a:extLst/>
          </a:blip>
          <a:stretch>
            <a:fillRect/>
          </a:stretch>
        </p:blipFill>
        <p:spPr>
          <a:xfrm>
            <a:off x="5142011" y="602753"/>
            <a:ext cx="9753601" cy="975360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32"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33"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234" name="FOOD FILTER PROJECT"/>
          <p:cNvSpPr txBox="1"/>
          <p:nvPr/>
        </p:nvSpPr>
        <p:spPr>
          <a:xfrm>
            <a:off x="953375" y="1717039"/>
            <a:ext cx="4551528"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FOOD FILTER PROJECT</a:t>
            </a:r>
          </a:p>
        </p:txBody>
      </p:sp>
      <p:sp>
        <p:nvSpPr>
          <p:cNvPr id="235" name="How does Food Filter work?…"/>
          <p:cNvSpPr txBox="1"/>
          <p:nvPr/>
        </p:nvSpPr>
        <p:spPr>
          <a:xfrm>
            <a:off x="499442" y="2298700"/>
            <a:ext cx="7592070" cy="701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1" i="0" spc="0" sz="3600">
                <a:solidFill>
                  <a:srgbClr val="CBCBCB"/>
                </a:solidFill>
              </a:defRPr>
            </a:pPr>
            <a:r>
              <a:t>How does Food Filter work?</a:t>
            </a:r>
          </a:p>
          <a:p>
            <a:pPr algn="ctr">
              <a:spcBef>
                <a:spcPts val="0"/>
              </a:spcBef>
              <a:defRPr i="0" spc="0" sz="2400">
                <a:solidFill>
                  <a:srgbClr val="FFFFFF"/>
                </a:solidFill>
              </a:defRPr>
            </a:pPr>
          </a:p>
          <a:p>
            <a:pPr algn="ctr">
              <a:spcBef>
                <a:spcPts val="0"/>
              </a:spcBef>
              <a:defRPr b="1" i="0" spc="0" sz="2400">
                <a:solidFill>
                  <a:srgbClr val="FFFFFF"/>
                </a:solidFill>
              </a:defRPr>
            </a:pPr>
            <a:r>
              <a:t>Here’s what appears on a user’s screen when a product is high in Calories, Saturated Fat, Sodium, and/or Sugar. </a:t>
            </a:r>
          </a:p>
          <a:p>
            <a:pPr>
              <a:spcBef>
                <a:spcPts val="0"/>
              </a:spcBef>
              <a:defRPr i="0" spc="0" sz="2400">
                <a:solidFill>
                  <a:srgbClr val="FFFFFF"/>
                </a:solidFill>
              </a:defRPr>
            </a:pPr>
          </a:p>
          <a:p>
            <a:pPr>
              <a:spcBef>
                <a:spcPts val="0"/>
              </a:spcBef>
              <a:defRPr i="0" spc="0" sz="2400" u="sng">
                <a:solidFill>
                  <a:srgbClr val="CBCBCB"/>
                </a:solidFill>
              </a:defRPr>
            </a:pPr>
            <a:r>
              <a:t>What’s going on behind the scenes?</a:t>
            </a:r>
          </a:p>
          <a:p>
            <a:pPr>
              <a:spcBef>
                <a:spcPts val="0"/>
              </a:spcBef>
              <a:defRPr i="0" spc="0" sz="2400">
                <a:solidFill>
                  <a:srgbClr val="CBCBCB"/>
                </a:solidFill>
              </a:defRPr>
            </a:pPr>
            <a:r>
              <a:t>The classifications are determined by using guidelines established by the Chilean government on a similar project implemented in 2016, which was an inspiration for this project. The STOP signs appear when foods exceed, per 100 grams: 275 calories, 400 mg of sodium, 10 g of sugar, or 4 g of saturated fats.</a:t>
            </a:r>
          </a:p>
          <a:p>
            <a:pPr>
              <a:spcBef>
                <a:spcPts val="0"/>
              </a:spcBef>
              <a:defRPr i="0" spc="0" sz="2400">
                <a:solidFill>
                  <a:srgbClr val="CBCBCB"/>
                </a:solidFill>
              </a:defRPr>
            </a:pPr>
          </a:p>
          <a:p>
            <a:pPr>
              <a:spcBef>
                <a:spcPts val="0"/>
              </a:spcBef>
              <a:defRPr i="0" spc="0" sz="2400">
                <a:solidFill>
                  <a:srgbClr val="CBCBCB"/>
                </a:solidFill>
              </a:defRPr>
            </a:pPr>
            <a:r>
              <a:t>Also, if a product’s nutritional info says it contains Trans Fats, the user will be shown an advisory.</a:t>
            </a:r>
          </a:p>
        </p:txBody>
      </p:sp>
      <p:pic>
        <p:nvPicPr>
          <p:cNvPr id="236" name="3-HOMEPAGE2-Food-Filter-iPhoneX_Mockups.png" descr="3-HOMEPAGE2-Food-Filter-iPhoneX_Mockups.png"/>
          <p:cNvPicPr>
            <a:picLocks noChangeAspect="1"/>
          </p:cNvPicPr>
          <p:nvPr/>
        </p:nvPicPr>
        <p:blipFill>
          <a:blip r:embed="rId2">
            <a:extLst/>
          </a:blip>
          <a:stretch>
            <a:fillRect/>
          </a:stretch>
        </p:blipFill>
        <p:spPr>
          <a:xfrm>
            <a:off x="5142011" y="602753"/>
            <a:ext cx="9753601" cy="975360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30"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31" name="Childhood OBESITY IN AMERICA"/>
          <p:cNvSpPr txBox="1"/>
          <p:nvPr>
            <p:ph type="title"/>
          </p:nvPr>
        </p:nvSpPr>
        <p:spPr>
          <a:xfrm>
            <a:off x="571500" y="596899"/>
            <a:ext cx="11861800" cy="1217961"/>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132" name="PROBLEM STATEMENT"/>
          <p:cNvSpPr txBox="1"/>
          <p:nvPr/>
        </p:nvSpPr>
        <p:spPr>
          <a:xfrm>
            <a:off x="953375" y="1717039"/>
            <a:ext cx="4476903"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PROBLEM STATEMENT</a:t>
            </a:r>
          </a:p>
        </p:txBody>
      </p:sp>
      <p:sp>
        <p:nvSpPr>
          <p:cNvPr id="133" name="For parents of children at home, it’s a constant challenge to make sure their children are eating right. Day and day out, these parents work hard to make sure their families are living healthy lifestyles.…"/>
          <p:cNvSpPr txBox="1"/>
          <p:nvPr/>
        </p:nvSpPr>
        <p:spPr>
          <a:xfrm>
            <a:off x="571500" y="2603500"/>
            <a:ext cx="11861800" cy="600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800"/>
              </a:spcBef>
              <a:defRPr i="0" spc="0" sz="2400">
                <a:solidFill>
                  <a:srgbClr val="FFFFFF"/>
                </a:solidFill>
              </a:defRPr>
            </a:pPr>
            <a:r>
              <a:t>For parents of children at home, it’s a constant challenge to make sure their children are eating right. Day and day out, these parents work hard to make sure their families are living healthy lifestyles.</a:t>
            </a:r>
          </a:p>
          <a:p>
            <a:pPr>
              <a:spcBef>
                <a:spcPts val="1800"/>
              </a:spcBef>
              <a:defRPr i="0" spc="0" sz="2400">
                <a:solidFill>
                  <a:srgbClr val="FFFFFF"/>
                </a:solidFill>
              </a:defRPr>
            </a:pPr>
          </a:p>
          <a:p>
            <a:pPr>
              <a:spcBef>
                <a:spcPts val="1800"/>
              </a:spcBef>
              <a:defRPr i="0" spc="0" sz="2400">
                <a:solidFill>
                  <a:srgbClr val="FFFFFF"/>
                </a:solidFill>
              </a:defRPr>
            </a:pPr>
            <a:r>
              <a:t>A huge problem many of these parents face is knowing which foods are healthy/unhealthy options for their families. Today, there is no one best solution for every parent and family and the growing childhood obesity epidemic in the US suggests a lack of viable and sustainable options for this enormous problem. According to The Partnership for a Healthier America, children with obesity have three times more healthcare expenditures than children at healthy weights, costing an estimated $14 billion every year. If this trend continues, future generations will be even more plagued with issues in adulthood associated with childhood obesity, such as heart disease, type 2 diabetes, and cancer.</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38"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39"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240" name="FOOD FILTER PROJECT"/>
          <p:cNvSpPr txBox="1"/>
          <p:nvPr/>
        </p:nvSpPr>
        <p:spPr>
          <a:xfrm>
            <a:off x="953375" y="1717039"/>
            <a:ext cx="4551528"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FOOD FILTER PROJECT</a:t>
            </a:r>
          </a:p>
        </p:txBody>
      </p:sp>
      <p:sp>
        <p:nvSpPr>
          <p:cNvPr id="241" name="How does Food Filter work?…"/>
          <p:cNvSpPr txBox="1"/>
          <p:nvPr/>
        </p:nvSpPr>
        <p:spPr>
          <a:xfrm>
            <a:off x="435942" y="2603500"/>
            <a:ext cx="7592070" cy="198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1" i="0" spc="0" sz="3600">
                <a:solidFill>
                  <a:srgbClr val="CBCBCB"/>
                </a:solidFill>
              </a:defRPr>
            </a:pPr>
            <a:r>
              <a:t>How does Food Filter work?</a:t>
            </a:r>
          </a:p>
          <a:p>
            <a:pPr algn="ctr">
              <a:spcBef>
                <a:spcPts val="0"/>
              </a:spcBef>
              <a:defRPr i="0" spc="0" sz="2400">
                <a:solidFill>
                  <a:srgbClr val="FFFFFF"/>
                </a:solidFill>
              </a:defRPr>
            </a:pPr>
          </a:p>
          <a:p>
            <a:pPr algn="ctr">
              <a:spcBef>
                <a:spcPts val="0"/>
              </a:spcBef>
              <a:defRPr b="1" i="0" spc="0" sz="2400">
                <a:solidFill>
                  <a:srgbClr val="FFFFFF"/>
                </a:solidFill>
              </a:defRPr>
            </a:pPr>
            <a:r>
              <a:t>When you tap SCAN FOOD, your camera will open and you’ll be able to scan an item.</a:t>
            </a:r>
          </a:p>
        </p:txBody>
      </p:sp>
      <p:pic>
        <p:nvPicPr>
          <p:cNvPr id="242" name="4-SCAN-FOOD-Food-Filter-iPhoneX_Mockups.png" descr="4-SCAN-FOOD-Food-Filter-iPhoneX_Mockups.png"/>
          <p:cNvPicPr>
            <a:picLocks noChangeAspect="1"/>
          </p:cNvPicPr>
          <p:nvPr/>
        </p:nvPicPr>
        <p:blipFill>
          <a:blip r:embed="rId2">
            <a:extLst/>
          </a:blip>
          <a:stretch>
            <a:fillRect/>
          </a:stretch>
        </p:blipFill>
        <p:spPr>
          <a:xfrm>
            <a:off x="5142011" y="602753"/>
            <a:ext cx="9753601" cy="975360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44"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45"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246" name="FOOD FILTER PROJECT"/>
          <p:cNvSpPr txBox="1"/>
          <p:nvPr/>
        </p:nvSpPr>
        <p:spPr>
          <a:xfrm>
            <a:off x="953375" y="1717039"/>
            <a:ext cx="4551528"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FOOD FILTER PROJECT</a:t>
            </a:r>
          </a:p>
        </p:txBody>
      </p:sp>
      <p:sp>
        <p:nvSpPr>
          <p:cNvPr id="247" name="How does Food Filter work?…"/>
          <p:cNvSpPr txBox="1"/>
          <p:nvPr/>
        </p:nvSpPr>
        <p:spPr>
          <a:xfrm>
            <a:off x="435942" y="2603499"/>
            <a:ext cx="7592070" cy="281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1" i="0" spc="0" sz="3600">
                <a:solidFill>
                  <a:srgbClr val="CBCBCB"/>
                </a:solidFill>
              </a:defRPr>
            </a:pPr>
            <a:r>
              <a:t>How does Food Filter work?</a:t>
            </a:r>
          </a:p>
          <a:p>
            <a:pPr algn="ctr">
              <a:spcBef>
                <a:spcPts val="0"/>
              </a:spcBef>
              <a:defRPr i="0" spc="0" sz="2400">
                <a:solidFill>
                  <a:srgbClr val="FFFFFF"/>
                </a:solidFill>
              </a:defRPr>
            </a:pPr>
          </a:p>
          <a:p>
            <a:pPr algn="ctr">
              <a:spcBef>
                <a:spcPts val="0"/>
              </a:spcBef>
              <a:defRPr b="1" i="0" spc="0" sz="2400">
                <a:solidFill>
                  <a:srgbClr val="FFFFFF"/>
                </a:solidFill>
              </a:defRPr>
            </a:pPr>
            <a:r>
              <a:t>Once Food Filter determines which product the user is scanning, it will identify the type of food the item is (here it’s VEGETABLE) and whether or not there are any excess STOP sign warnings.</a:t>
            </a:r>
          </a:p>
        </p:txBody>
      </p:sp>
      <p:pic>
        <p:nvPicPr>
          <p:cNvPr id="248" name="5-VEGETABLE-Food-Filter-iPhoneX_Mockups.png" descr="5-VEGETABLE-Food-Filter-iPhoneX_Mockups.png"/>
          <p:cNvPicPr>
            <a:picLocks noChangeAspect="1"/>
          </p:cNvPicPr>
          <p:nvPr/>
        </p:nvPicPr>
        <p:blipFill>
          <a:blip r:embed="rId2">
            <a:extLst/>
          </a:blip>
          <a:stretch>
            <a:fillRect/>
          </a:stretch>
        </p:blipFill>
        <p:spPr>
          <a:xfrm>
            <a:off x="5142011" y="602753"/>
            <a:ext cx="9753601" cy="975360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50"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51"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252" name="FOOD FILTER PROJECT"/>
          <p:cNvSpPr txBox="1"/>
          <p:nvPr/>
        </p:nvSpPr>
        <p:spPr>
          <a:xfrm>
            <a:off x="953375" y="1717039"/>
            <a:ext cx="4551528"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FOOD FILTER PROJECT</a:t>
            </a:r>
          </a:p>
        </p:txBody>
      </p:sp>
      <p:sp>
        <p:nvSpPr>
          <p:cNvPr id="253" name="How does Food Filter work?…"/>
          <p:cNvSpPr txBox="1"/>
          <p:nvPr/>
        </p:nvSpPr>
        <p:spPr>
          <a:xfrm>
            <a:off x="435942" y="2603500"/>
            <a:ext cx="7592070" cy="240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1" i="0" spc="0" sz="3600">
                <a:solidFill>
                  <a:srgbClr val="CBCBCB"/>
                </a:solidFill>
              </a:defRPr>
            </a:pPr>
            <a:r>
              <a:t>How does Food Filter work?</a:t>
            </a:r>
          </a:p>
          <a:p>
            <a:pPr algn="ctr">
              <a:spcBef>
                <a:spcPts val="0"/>
              </a:spcBef>
              <a:defRPr i="0" spc="0" sz="2400">
                <a:solidFill>
                  <a:srgbClr val="FFFFFF"/>
                </a:solidFill>
              </a:defRPr>
            </a:pPr>
          </a:p>
          <a:p>
            <a:pPr algn="ctr">
              <a:spcBef>
                <a:spcPts val="0"/>
              </a:spcBef>
              <a:defRPr b="1" i="0" spc="0" sz="2400">
                <a:solidFill>
                  <a:srgbClr val="FFFFFF"/>
                </a:solidFill>
              </a:defRPr>
            </a:pPr>
            <a:r>
              <a:t>Let’s look at another item. This was a Slim Jim.</a:t>
            </a:r>
          </a:p>
          <a:p>
            <a:pPr algn="ctr">
              <a:spcBef>
                <a:spcPts val="0"/>
              </a:spcBef>
              <a:defRPr b="1" i="0" spc="0" sz="2400">
                <a:solidFill>
                  <a:srgbClr val="FFFFFF"/>
                </a:solidFill>
              </a:defRPr>
            </a:pPr>
          </a:p>
          <a:p>
            <a:pPr algn="ctr">
              <a:spcBef>
                <a:spcPts val="0"/>
              </a:spcBef>
              <a:defRPr b="1" i="0" spc="0" sz="2400">
                <a:solidFill>
                  <a:srgbClr val="FFFFFF"/>
                </a:solidFill>
              </a:defRPr>
            </a:pPr>
            <a:r>
              <a:t>Let’s tap on the screen for nutritional information.</a:t>
            </a:r>
          </a:p>
        </p:txBody>
      </p:sp>
      <p:pic>
        <p:nvPicPr>
          <p:cNvPr id="254" name="6-PROTEIN-Food-Filter-iPhoneX_Mockups.png" descr="6-PROTEIN-Food-Filter-iPhoneX_Mockups.png"/>
          <p:cNvPicPr>
            <a:picLocks noChangeAspect="1"/>
          </p:cNvPicPr>
          <p:nvPr/>
        </p:nvPicPr>
        <p:blipFill>
          <a:blip r:embed="rId2">
            <a:extLst/>
          </a:blip>
          <a:stretch>
            <a:fillRect/>
          </a:stretch>
        </p:blipFill>
        <p:spPr>
          <a:xfrm>
            <a:off x="5142011" y="602753"/>
            <a:ext cx="9753601" cy="975360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56"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57"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258" name="FOOD FILTER PROJECT"/>
          <p:cNvSpPr txBox="1"/>
          <p:nvPr/>
        </p:nvSpPr>
        <p:spPr>
          <a:xfrm>
            <a:off x="953375" y="1717039"/>
            <a:ext cx="4551528"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FOOD FILTER PROJECT</a:t>
            </a:r>
          </a:p>
        </p:txBody>
      </p:sp>
      <p:sp>
        <p:nvSpPr>
          <p:cNvPr id="259" name="How does Food Filter work?…"/>
          <p:cNvSpPr txBox="1"/>
          <p:nvPr/>
        </p:nvSpPr>
        <p:spPr>
          <a:xfrm>
            <a:off x="448642" y="2603499"/>
            <a:ext cx="7592070" cy="365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1" i="0" spc="0" sz="3600">
                <a:solidFill>
                  <a:srgbClr val="CBCBCB"/>
                </a:solidFill>
              </a:defRPr>
            </a:pPr>
            <a:r>
              <a:t>How does Food Filter work?</a:t>
            </a:r>
          </a:p>
          <a:p>
            <a:pPr algn="ctr">
              <a:spcBef>
                <a:spcPts val="0"/>
              </a:spcBef>
              <a:defRPr i="0" spc="0" sz="2400">
                <a:solidFill>
                  <a:srgbClr val="FFFFFF"/>
                </a:solidFill>
              </a:defRPr>
            </a:pPr>
          </a:p>
          <a:p>
            <a:pPr algn="ctr">
              <a:spcBef>
                <a:spcPts val="0"/>
              </a:spcBef>
              <a:defRPr b="1" i="0" spc="0" sz="2400">
                <a:solidFill>
                  <a:srgbClr val="FFFFFF"/>
                </a:solidFill>
              </a:defRPr>
            </a:pPr>
            <a:r>
              <a:t>The nutritional information isolates the key components’ values for which the STOP signs are based on: Calories, Saturated Fat, Sugar, and Sodium.</a:t>
            </a:r>
          </a:p>
          <a:p>
            <a:pPr algn="ctr">
              <a:spcBef>
                <a:spcPts val="0"/>
              </a:spcBef>
              <a:defRPr b="1" i="0" spc="0" sz="2400">
                <a:solidFill>
                  <a:srgbClr val="FFFFFF"/>
                </a:solidFill>
              </a:defRPr>
            </a:pPr>
          </a:p>
          <a:p>
            <a:pPr algn="ctr">
              <a:spcBef>
                <a:spcPts val="0"/>
              </a:spcBef>
              <a:defRPr b="1" i="0" spc="0" sz="2400">
                <a:solidFill>
                  <a:srgbClr val="FFFFFF"/>
                </a:solidFill>
              </a:defRPr>
            </a:pPr>
            <a:r>
              <a:t>Here, you can also see the Trans Fat advisory.</a:t>
            </a:r>
          </a:p>
        </p:txBody>
      </p:sp>
      <p:pic>
        <p:nvPicPr>
          <p:cNvPr id="260" name="6A-PROTEIN-Food-Filter-iPhoneX_Mockups.png" descr="6A-PROTEIN-Food-Filter-iPhoneX_Mockups.png"/>
          <p:cNvPicPr>
            <a:picLocks noChangeAspect="1"/>
          </p:cNvPicPr>
          <p:nvPr/>
        </p:nvPicPr>
        <p:blipFill>
          <a:blip r:embed="rId2">
            <a:extLst/>
          </a:blip>
          <a:stretch>
            <a:fillRect/>
          </a:stretch>
        </p:blipFill>
        <p:spPr>
          <a:xfrm>
            <a:off x="5142011" y="602753"/>
            <a:ext cx="9753601" cy="975360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62"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63"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264" name="FOOD FILTER PROJECT"/>
          <p:cNvSpPr txBox="1"/>
          <p:nvPr/>
        </p:nvSpPr>
        <p:spPr>
          <a:xfrm>
            <a:off x="953375" y="1717039"/>
            <a:ext cx="4551528"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FOOD FILTER PROJECT</a:t>
            </a:r>
          </a:p>
        </p:txBody>
      </p:sp>
      <p:sp>
        <p:nvSpPr>
          <p:cNvPr id="265" name="How does Food Filter work?…"/>
          <p:cNvSpPr txBox="1"/>
          <p:nvPr/>
        </p:nvSpPr>
        <p:spPr>
          <a:xfrm>
            <a:off x="448642" y="2603500"/>
            <a:ext cx="7592070" cy="198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1" i="0" spc="0" sz="3600">
                <a:solidFill>
                  <a:srgbClr val="CBCBCB"/>
                </a:solidFill>
              </a:defRPr>
            </a:pPr>
            <a:r>
              <a:t>How does Food Filter work?</a:t>
            </a:r>
          </a:p>
          <a:p>
            <a:pPr algn="ctr">
              <a:spcBef>
                <a:spcPts val="0"/>
              </a:spcBef>
              <a:defRPr i="0" spc="0" sz="2400">
                <a:solidFill>
                  <a:srgbClr val="FFFFFF"/>
                </a:solidFill>
              </a:defRPr>
            </a:pPr>
          </a:p>
          <a:p>
            <a:pPr algn="ctr">
              <a:spcBef>
                <a:spcPts val="0"/>
              </a:spcBef>
              <a:defRPr b="1" i="0" spc="0" sz="2400">
                <a:solidFill>
                  <a:srgbClr val="FFFFFF"/>
                </a:solidFill>
              </a:defRPr>
            </a:pPr>
            <a:r>
              <a:t>Here’s an example of a frozen Alfredo-style pasta item.</a:t>
            </a:r>
          </a:p>
        </p:txBody>
      </p:sp>
      <p:pic>
        <p:nvPicPr>
          <p:cNvPr id="266" name="7-CARBOHYDRATES-Food-Filter-iPhoneX_Mockups.png" descr="7-CARBOHYDRATES-Food-Filter-iPhoneX_Mockups.png"/>
          <p:cNvPicPr>
            <a:picLocks noChangeAspect="1"/>
          </p:cNvPicPr>
          <p:nvPr/>
        </p:nvPicPr>
        <p:blipFill>
          <a:blip r:embed="rId2">
            <a:extLst/>
          </a:blip>
          <a:stretch>
            <a:fillRect/>
          </a:stretch>
        </p:blipFill>
        <p:spPr>
          <a:xfrm>
            <a:off x="5142011" y="602753"/>
            <a:ext cx="9753601" cy="975360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68"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69"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270" name="FOOD FILTER PROJECT"/>
          <p:cNvSpPr txBox="1"/>
          <p:nvPr/>
        </p:nvSpPr>
        <p:spPr>
          <a:xfrm>
            <a:off x="953375" y="1717039"/>
            <a:ext cx="4551528"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FOOD FILTER PROJECT</a:t>
            </a:r>
          </a:p>
        </p:txBody>
      </p:sp>
      <p:sp>
        <p:nvSpPr>
          <p:cNvPr id="271" name="How does Food Filter work?…"/>
          <p:cNvSpPr txBox="1"/>
          <p:nvPr/>
        </p:nvSpPr>
        <p:spPr>
          <a:xfrm>
            <a:off x="448642" y="2603499"/>
            <a:ext cx="7592070" cy="156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1" i="0" spc="0" sz="3600">
                <a:solidFill>
                  <a:srgbClr val="CBCBCB"/>
                </a:solidFill>
              </a:defRPr>
            </a:pPr>
            <a:r>
              <a:t>How does Food Filter work?</a:t>
            </a:r>
          </a:p>
          <a:p>
            <a:pPr algn="ctr">
              <a:spcBef>
                <a:spcPts val="0"/>
              </a:spcBef>
              <a:defRPr i="0" spc="0" sz="2400">
                <a:solidFill>
                  <a:srgbClr val="FFFFFF"/>
                </a:solidFill>
              </a:defRPr>
            </a:pPr>
          </a:p>
          <a:p>
            <a:pPr algn="ctr">
              <a:spcBef>
                <a:spcPts val="0"/>
              </a:spcBef>
              <a:defRPr b="1" i="0" spc="0" sz="2400">
                <a:solidFill>
                  <a:srgbClr val="FFFFFF"/>
                </a:solidFill>
              </a:defRPr>
            </a:pPr>
            <a:r>
              <a:t>And, of course, DESSERT!</a:t>
            </a:r>
          </a:p>
        </p:txBody>
      </p:sp>
      <p:pic>
        <p:nvPicPr>
          <p:cNvPr id="272" name="8-DESSERT-Food-Filter-iPhoneX_Mockups.png" descr="8-DESSERT-Food-Filter-iPhoneX_Mockups.png"/>
          <p:cNvPicPr>
            <a:picLocks noChangeAspect="1"/>
          </p:cNvPicPr>
          <p:nvPr/>
        </p:nvPicPr>
        <p:blipFill>
          <a:blip r:embed="rId2">
            <a:extLst/>
          </a:blip>
          <a:stretch>
            <a:fillRect/>
          </a:stretch>
        </p:blipFill>
        <p:spPr>
          <a:xfrm>
            <a:off x="5142011" y="602753"/>
            <a:ext cx="9753601" cy="975360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74"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75"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276" name="USER TESTING"/>
          <p:cNvSpPr txBox="1"/>
          <p:nvPr/>
        </p:nvSpPr>
        <p:spPr>
          <a:xfrm>
            <a:off x="953375" y="1717039"/>
            <a:ext cx="2972512"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USER TESTING</a:t>
            </a:r>
          </a:p>
        </p:txBody>
      </p:sp>
      <p:sp>
        <p:nvSpPr>
          <p:cNvPr id="277" name="User Testing…"/>
          <p:cNvSpPr txBox="1"/>
          <p:nvPr/>
        </p:nvSpPr>
        <p:spPr>
          <a:xfrm>
            <a:off x="312688" y="2470150"/>
            <a:ext cx="3402731" cy="323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1" i="0" spc="0" sz="3600">
                <a:solidFill>
                  <a:srgbClr val="CBCBCB"/>
                </a:solidFill>
              </a:defRPr>
            </a:pPr>
            <a:r>
              <a:t>User Testing</a:t>
            </a:r>
          </a:p>
          <a:p>
            <a:pPr algn="ctr">
              <a:spcBef>
                <a:spcPts val="0"/>
              </a:spcBef>
              <a:defRPr i="0" spc="0" sz="2400">
                <a:solidFill>
                  <a:srgbClr val="FFFFFF"/>
                </a:solidFill>
              </a:defRPr>
            </a:pPr>
          </a:p>
          <a:p>
            <a:pPr algn="ctr">
              <a:spcBef>
                <a:spcPts val="0"/>
              </a:spcBef>
              <a:defRPr b="1" i="0" spc="0" sz="2400">
                <a:solidFill>
                  <a:srgbClr val="FFFFFF"/>
                </a:solidFill>
              </a:defRPr>
            </a:pPr>
            <a:r>
              <a:t>I took a trip to a grocery store for some user testing with my prototypes.</a:t>
            </a:r>
          </a:p>
        </p:txBody>
      </p:sp>
      <p:pic>
        <p:nvPicPr>
          <p:cNvPr id="278" name="IMG_8963.jpg" descr="IMG_8963.jpg"/>
          <p:cNvPicPr>
            <a:picLocks noChangeAspect="1"/>
          </p:cNvPicPr>
          <p:nvPr/>
        </p:nvPicPr>
        <p:blipFill>
          <a:blip r:embed="rId2">
            <a:extLst/>
          </a:blip>
          <a:stretch>
            <a:fillRect/>
          </a:stretch>
        </p:blipFill>
        <p:spPr>
          <a:xfrm>
            <a:off x="7785492" y="5843240"/>
            <a:ext cx="4736110" cy="3552432"/>
          </a:xfrm>
          <a:prstGeom prst="rect">
            <a:avLst/>
          </a:prstGeom>
          <a:ln w="12700">
            <a:miter lim="400000"/>
          </a:ln>
        </p:spPr>
      </p:pic>
      <p:pic>
        <p:nvPicPr>
          <p:cNvPr id="279" name="IMG_8964.jpg" descr="IMG_8964.jpg"/>
          <p:cNvPicPr>
            <a:picLocks noChangeAspect="1"/>
          </p:cNvPicPr>
          <p:nvPr/>
        </p:nvPicPr>
        <p:blipFill>
          <a:blip r:embed="rId3">
            <a:extLst/>
          </a:blip>
          <a:stretch>
            <a:fillRect/>
          </a:stretch>
        </p:blipFill>
        <p:spPr>
          <a:xfrm>
            <a:off x="3941280" y="3336902"/>
            <a:ext cx="3402730" cy="4537545"/>
          </a:xfrm>
          <a:prstGeom prst="rect">
            <a:avLst/>
          </a:prstGeom>
          <a:ln w="12700">
            <a:miter lim="400000"/>
          </a:ln>
        </p:spPr>
      </p:pic>
      <p:pic>
        <p:nvPicPr>
          <p:cNvPr id="280" name="IMG_8965.jpg" descr="IMG_8965.jpg"/>
          <p:cNvPicPr>
            <a:picLocks noChangeAspect="1"/>
          </p:cNvPicPr>
          <p:nvPr/>
        </p:nvPicPr>
        <p:blipFill>
          <a:blip r:embed="rId4">
            <a:extLst/>
          </a:blip>
          <a:stretch>
            <a:fillRect/>
          </a:stretch>
        </p:blipFill>
        <p:spPr>
          <a:xfrm>
            <a:off x="7785772" y="1845515"/>
            <a:ext cx="4735550" cy="3552432"/>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82"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83"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284" name="USER TESTING"/>
          <p:cNvSpPr txBox="1"/>
          <p:nvPr/>
        </p:nvSpPr>
        <p:spPr>
          <a:xfrm>
            <a:off x="953375" y="1717039"/>
            <a:ext cx="2972512"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USER TESTING</a:t>
            </a:r>
          </a:p>
        </p:txBody>
      </p:sp>
      <p:sp>
        <p:nvSpPr>
          <p:cNvPr id="285" name="User Testing Results…"/>
          <p:cNvSpPr txBox="1"/>
          <p:nvPr/>
        </p:nvSpPr>
        <p:spPr>
          <a:xfrm>
            <a:off x="1144562" y="2031999"/>
            <a:ext cx="10715676" cy="680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1" i="0" spc="0" sz="3600">
                <a:solidFill>
                  <a:srgbClr val="CBCBCB"/>
                </a:solidFill>
              </a:defRPr>
            </a:pPr>
            <a:r>
              <a:t>User Testing Results</a:t>
            </a:r>
          </a:p>
          <a:p>
            <a:pPr>
              <a:spcBef>
                <a:spcPts val="0"/>
              </a:spcBef>
              <a:defRPr b="1" i="0" spc="0" sz="2400">
                <a:solidFill>
                  <a:srgbClr val="FFFFFF"/>
                </a:solidFill>
              </a:defRPr>
            </a:pPr>
            <a:r>
              <a:t>Here’s what I found:</a:t>
            </a:r>
          </a:p>
          <a:p>
            <a:pPr>
              <a:spcBef>
                <a:spcPts val="0"/>
              </a:spcBef>
              <a:defRPr b="1" i="0" spc="0" sz="2400">
                <a:solidFill>
                  <a:srgbClr val="FFFFFF"/>
                </a:solidFill>
              </a:defRPr>
            </a:pPr>
          </a:p>
          <a:p>
            <a:pPr marL="352425" indent="-352425">
              <a:spcBef>
                <a:spcPts val="0"/>
              </a:spcBef>
              <a:buSzPct val="75000"/>
              <a:buFont typeface="Zapf Dingbats"/>
              <a:buChar char="➤"/>
              <a:defRPr i="0" spc="0" sz="2400">
                <a:solidFill>
                  <a:srgbClr val="FFFFFF"/>
                </a:solidFill>
              </a:defRPr>
            </a:pPr>
            <a:r>
              <a:t>All three</a:t>
            </a:r>
            <a:r>
              <a:rPr sz="1800">
                <a:solidFill>
                  <a:srgbClr val="CBCBCB"/>
                </a:solidFill>
              </a:rPr>
              <a:t>*</a:t>
            </a:r>
            <a:r>
              <a:t> of the users responded very positively to the idea of the app and the prototypes; they all said that the instructions were clear and the app seemed surprisingly simple to use. </a:t>
            </a:r>
          </a:p>
          <a:p>
            <a:pPr marL="352425" indent="-352425">
              <a:spcBef>
                <a:spcPts val="0"/>
              </a:spcBef>
              <a:buSzPct val="75000"/>
              <a:buFont typeface="Zapf Dingbats"/>
              <a:buChar char="➤"/>
              <a:defRPr i="0" spc="0" sz="2400">
                <a:solidFill>
                  <a:srgbClr val="FFFFFF"/>
                </a:solidFill>
              </a:defRPr>
            </a:pPr>
          </a:p>
          <a:p>
            <a:pPr marL="352425" indent="-352425">
              <a:spcBef>
                <a:spcPts val="0"/>
              </a:spcBef>
              <a:buSzPct val="75000"/>
              <a:buFont typeface="Zapf Dingbats"/>
              <a:buChar char="➤"/>
              <a:defRPr i="0" spc="0" sz="2400">
                <a:solidFill>
                  <a:srgbClr val="FFFFFF"/>
                </a:solidFill>
              </a:defRPr>
            </a:pPr>
            <a:r>
              <a:t>Two of the three said they had no comments on what could be improved. </a:t>
            </a:r>
          </a:p>
          <a:p>
            <a:pPr marL="352425" indent="-352425">
              <a:spcBef>
                <a:spcPts val="0"/>
              </a:spcBef>
              <a:buSzPct val="75000"/>
              <a:buFont typeface="Zapf Dingbats"/>
              <a:buChar char="➤"/>
              <a:defRPr i="0" spc="0" sz="2400">
                <a:solidFill>
                  <a:srgbClr val="FFFFFF"/>
                </a:solidFill>
              </a:defRPr>
            </a:pPr>
          </a:p>
          <a:p>
            <a:pPr marL="352425" indent="-352425">
              <a:spcBef>
                <a:spcPts val="0"/>
              </a:spcBef>
              <a:buSzPct val="75000"/>
              <a:buFont typeface="Zapf Dingbats"/>
              <a:buChar char="➤"/>
              <a:defRPr i="0" spc="0" sz="2400">
                <a:solidFill>
                  <a:srgbClr val="FFFFFF"/>
                </a:solidFill>
              </a:defRPr>
            </a:pPr>
            <a:r>
              <a:t>One said that it wasn’t clear that you could tap on the screen and get the nutritional information about Calories, Sat Fat, Sugar, and Sodium—which I agree could be resolved with a ‘i’ (info) icon. She also said having all the nutritional info might be good, too.</a:t>
            </a:r>
          </a:p>
          <a:p>
            <a:pPr>
              <a:spcBef>
                <a:spcPts val="0"/>
              </a:spcBef>
              <a:defRPr b="1" i="0" spc="0" sz="2400">
                <a:solidFill>
                  <a:srgbClr val="FFFFFF"/>
                </a:solidFill>
              </a:defRPr>
            </a:pPr>
          </a:p>
          <a:p>
            <a:pPr>
              <a:spcBef>
                <a:spcPts val="0"/>
              </a:spcBef>
              <a:defRPr i="0" spc="0" sz="1800">
                <a:solidFill>
                  <a:srgbClr val="CBCBCB"/>
                </a:solidFill>
              </a:defRPr>
            </a:pPr>
            <a:r>
              <a:t>*I was aiming for 5 user tests, but the store was on a busy street and most customers were in and out—which I attribute to only 3 of the 7 people I asked agreeing to do user testing.</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87"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88"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289" name="next steps"/>
          <p:cNvSpPr txBox="1"/>
          <p:nvPr/>
        </p:nvSpPr>
        <p:spPr>
          <a:xfrm>
            <a:off x="953375" y="1717039"/>
            <a:ext cx="2519477"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next steps</a:t>
            </a:r>
          </a:p>
        </p:txBody>
      </p:sp>
      <p:sp>
        <p:nvSpPr>
          <p:cNvPr id="290" name="Future Opportunities…"/>
          <p:cNvSpPr txBox="1"/>
          <p:nvPr/>
        </p:nvSpPr>
        <p:spPr>
          <a:xfrm>
            <a:off x="1715145" y="2603499"/>
            <a:ext cx="9574510" cy="659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1" i="0" spc="0" sz="3600">
                <a:solidFill>
                  <a:srgbClr val="CBCBCB"/>
                </a:solidFill>
              </a:defRPr>
            </a:pPr>
            <a:r>
              <a:t>Future Opportunities</a:t>
            </a:r>
          </a:p>
          <a:p>
            <a:pPr algn="ctr">
              <a:spcBef>
                <a:spcPts val="0"/>
              </a:spcBef>
              <a:defRPr i="0" spc="0" sz="2400">
                <a:solidFill>
                  <a:srgbClr val="FFFFFF"/>
                </a:solidFill>
              </a:defRPr>
            </a:pPr>
          </a:p>
          <a:p>
            <a:pPr>
              <a:spcBef>
                <a:spcPts val="0"/>
              </a:spcBef>
              <a:defRPr b="1" i="0" spc="0" sz="2400">
                <a:solidFill>
                  <a:srgbClr val="FFFFFF"/>
                </a:solidFill>
              </a:defRPr>
            </a:pPr>
            <a:r>
              <a:t>Expand Filter Options:</a:t>
            </a:r>
          </a:p>
          <a:p>
            <a:pPr lvl="1" indent="997527">
              <a:spcBef>
                <a:spcPts val="0"/>
              </a:spcBef>
              <a:defRPr b="1" i="0" spc="0" sz="2400">
                <a:solidFill>
                  <a:srgbClr val="FFFFFF"/>
                </a:solidFill>
              </a:defRPr>
            </a:pPr>
            <a:r>
              <a:t>-Family food allergies</a:t>
            </a:r>
          </a:p>
          <a:p>
            <a:pPr lvl="1" indent="997527">
              <a:spcBef>
                <a:spcPts val="0"/>
              </a:spcBef>
              <a:defRPr b="1" i="0" spc="0" sz="2400">
                <a:solidFill>
                  <a:srgbClr val="FFFFFF"/>
                </a:solidFill>
              </a:defRPr>
            </a:pPr>
            <a:r>
              <a:t>-FODMAP (IBS)</a:t>
            </a:r>
          </a:p>
          <a:p>
            <a:pPr lvl="1" indent="997527">
              <a:spcBef>
                <a:spcPts val="0"/>
              </a:spcBef>
              <a:defRPr b="1" i="0" spc="0" sz="2400">
                <a:solidFill>
                  <a:srgbClr val="FFFFFF"/>
                </a:solidFill>
              </a:defRPr>
            </a:pPr>
            <a:r>
              <a:t>-Glycemic index</a:t>
            </a:r>
          </a:p>
          <a:p>
            <a:pPr lvl="1" indent="997527">
              <a:spcBef>
                <a:spcPts val="0"/>
              </a:spcBef>
              <a:defRPr b="1" i="0" spc="0" sz="2400">
                <a:solidFill>
                  <a:srgbClr val="FFFFFF"/>
                </a:solidFill>
              </a:defRPr>
            </a:pPr>
            <a:r>
              <a:t>-Vegan</a:t>
            </a:r>
          </a:p>
          <a:p>
            <a:pPr lvl="1" indent="997527">
              <a:spcBef>
                <a:spcPts val="0"/>
              </a:spcBef>
              <a:defRPr b="1" i="0" spc="0" sz="2400">
                <a:solidFill>
                  <a:srgbClr val="FFFFFF"/>
                </a:solidFill>
              </a:defRPr>
            </a:pPr>
            <a:r>
              <a:t>-Kosher/Halal</a:t>
            </a:r>
          </a:p>
          <a:p>
            <a:pPr lvl="1" indent="997527">
              <a:spcBef>
                <a:spcPts val="0"/>
              </a:spcBef>
              <a:defRPr b="1" i="0" spc="0" sz="2400">
                <a:solidFill>
                  <a:srgbClr val="FFFFFF"/>
                </a:solidFill>
              </a:defRPr>
            </a:pPr>
            <a:r>
              <a:t>-MANY MORE</a:t>
            </a:r>
          </a:p>
          <a:p>
            <a:pPr>
              <a:spcBef>
                <a:spcPts val="0"/>
              </a:spcBef>
              <a:defRPr b="1" i="0" spc="0" sz="2400">
                <a:solidFill>
                  <a:srgbClr val="FFFFFF"/>
                </a:solidFill>
              </a:defRPr>
            </a:pPr>
          </a:p>
          <a:p>
            <a:pPr>
              <a:spcBef>
                <a:spcPts val="0"/>
              </a:spcBef>
              <a:defRPr b="1" i="0" spc="0" sz="2400">
                <a:solidFill>
                  <a:srgbClr val="FFFFFF"/>
                </a:solidFill>
              </a:defRPr>
            </a:pPr>
            <a:r>
              <a:t>Ability to add products, should they not appear in our database, as well as to access a history of scans.</a:t>
            </a:r>
          </a:p>
          <a:p>
            <a:pPr>
              <a:spcBef>
                <a:spcPts val="0"/>
              </a:spcBef>
              <a:defRPr b="1" i="0" spc="0" sz="2400">
                <a:solidFill>
                  <a:srgbClr val="FFFFFF"/>
                </a:solidFill>
              </a:defRPr>
            </a:pPr>
          </a:p>
          <a:p>
            <a:pPr>
              <a:spcBef>
                <a:spcPts val="0"/>
              </a:spcBef>
              <a:defRPr b="1" i="0" spc="0" sz="2400">
                <a:solidFill>
                  <a:srgbClr val="FFFFFF"/>
                </a:solidFill>
              </a:defRPr>
            </a:pPr>
            <a:r>
              <a:t>Use camera on one phone with app to allow another user to see the info (Think: People with mobility issues and their helpers)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92"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93"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294" name="next steps"/>
          <p:cNvSpPr txBox="1"/>
          <p:nvPr/>
        </p:nvSpPr>
        <p:spPr>
          <a:xfrm>
            <a:off x="953375" y="1717039"/>
            <a:ext cx="2519477"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next steps</a:t>
            </a:r>
          </a:p>
        </p:txBody>
      </p:sp>
      <p:sp>
        <p:nvSpPr>
          <p:cNvPr id="295" name="FOR NOW, THOUGH…"/>
          <p:cNvSpPr txBox="1"/>
          <p:nvPr/>
        </p:nvSpPr>
        <p:spPr>
          <a:xfrm>
            <a:off x="4018806" y="2838449"/>
            <a:ext cx="4967188" cy="407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1" i="0" spc="0" sz="3600">
                <a:solidFill>
                  <a:srgbClr val="CBCBCB"/>
                </a:solidFill>
              </a:defRPr>
            </a:pPr>
            <a:r>
              <a:t>FOR NOW, THOUGH</a:t>
            </a:r>
          </a:p>
          <a:p>
            <a:pPr algn="ctr">
              <a:spcBef>
                <a:spcPts val="0"/>
              </a:spcBef>
              <a:defRPr i="0" spc="0" sz="2400">
                <a:solidFill>
                  <a:srgbClr val="FFFFFF"/>
                </a:solidFill>
              </a:defRPr>
            </a:pPr>
          </a:p>
          <a:p>
            <a:pPr algn="ctr">
              <a:spcBef>
                <a:spcPts val="0"/>
              </a:spcBef>
              <a:defRPr b="1" i="0" spc="0" sz="2400">
                <a:solidFill>
                  <a:srgbClr val="FFFFFF"/>
                </a:solidFill>
              </a:defRPr>
            </a:pPr>
            <a:r>
              <a:t>Food Filter is designed to keep things clear and simple while helping parents better feed their families and fight childhood obesity…</a:t>
            </a:r>
          </a:p>
          <a:p>
            <a:pPr algn="ctr">
              <a:spcBef>
                <a:spcPts val="0"/>
              </a:spcBef>
              <a:defRPr b="1" i="0" spc="0" sz="2400">
                <a:solidFill>
                  <a:srgbClr val="FFFFFF"/>
                </a:solidFill>
              </a:defRPr>
            </a:pPr>
          </a:p>
          <a:p>
            <a:pPr algn="ctr">
              <a:spcBef>
                <a:spcPts val="0"/>
              </a:spcBef>
              <a:defRPr b="1" i="0" spc="0" sz="2400">
                <a:solidFill>
                  <a:srgbClr val="FFFFFF"/>
                </a:solidFill>
              </a:defRPr>
            </a:pPr>
            <a:r>
              <a:t>and that’s what it does!</a:t>
            </a:r>
          </a:p>
        </p:txBody>
      </p:sp>
      <p:pic>
        <p:nvPicPr>
          <p:cNvPr id="296" name="5-VEGETABLE-Food-Filter-iPhoneX_Mockups.png" descr="5-VEGETABLE-Food-Filter-iPhoneX_Mockups.png"/>
          <p:cNvPicPr>
            <a:picLocks noChangeAspect="1"/>
          </p:cNvPicPr>
          <p:nvPr/>
        </p:nvPicPr>
        <p:blipFill>
          <a:blip r:embed="rId2">
            <a:extLst/>
          </a:blip>
          <a:stretch>
            <a:fillRect/>
          </a:stretch>
        </p:blipFill>
        <p:spPr>
          <a:xfrm>
            <a:off x="7135911" y="2507753"/>
            <a:ext cx="7620001" cy="7620001"/>
          </a:xfrm>
          <a:prstGeom prst="rect">
            <a:avLst/>
          </a:prstGeom>
          <a:ln w="12700">
            <a:miter lim="400000"/>
          </a:ln>
        </p:spPr>
      </p:pic>
      <p:pic>
        <p:nvPicPr>
          <p:cNvPr id="297" name="1-WELCOME-Food-Filter-iPhoneX_Mockups.png" descr="1-WELCOME-Food-Filter-iPhoneX_Mockups.png"/>
          <p:cNvPicPr>
            <a:picLocks noChangeAspect="1"/>
          </p:cNvPicPr>
          <p:nvPr/>
        </p:nvPicPr>
        <p:blipFill>
          <a:blip r:embed="rId3">
            <a:extLst/>
          </a:blip>
          <a:stretch>
            <a:fillRect/>
          </a:stretch>
        </p:blipFill>
        <p:spPr>
          <a:xfrm>
            <a:off x="-1914476" y="2507753"/>
            <a:ext cx="7620001" cy="762000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35"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36"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137" name="PROBLEM STATEMENT"/>
          <p:cNvSpPr txBox="1"/>
          <p:nvPr/>
        </p:nvSpPr>
        <p:spPr>
          <a:xfrm>
            <a:off x="953375" y="1717039"/>
            <a:ext cx="4476903"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PROBLEM STATEMENT</a:t>
            </a:r>
          </a:p>
        </p:txBody>
      </p:sp>
      <p:sp>
        <p:nvSpPr>
          <p:cNvPr id="138" name="If only there were a better way to help address the main factors contributing to childhood obesity—as the Mayo Clinic puts it, “Lifestyle issues—too little activity and too many calories from food and drinks”, parents could proactively promote a healthier lifestyle, leading to a higher quality of life for their children both now and in the future. At a prevalence of 18.5%, obesity affects almost 14 million children and adolescents in the US, and nearly one in three are considered either have obesity or are overweight. With this number having risen ten-fold over the past four decades, there is a clear opportunity to empower millions of people and their families to lead better lives."/>
          <p:cNvSpPr txBox="1"/>
          <p:nvPr/>
        </p:nvSpPr>
        <p:spPr>
          <a:xfrm>
            <a:off x="571500" y="2940050"/>
            <a:ext cx="11861800" cy="3873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800"/>
              </a:spcBef>
              <a:defRPr i="0" spc="0" sz="2400">
                <a:solidFill>
                  <a:srgbClr val="FFFFFF"/>
                </a:solidFill>
              </a:defRPr>
            </a:lvl1pPr>
          </a:lstStyle>
          <a:p>
            <a:pPr/>
            <a:r>
              <a:t>If only there were a better way to help address the main factors contributing to childhood obesity—as the Mayo Clinic puts it, “Lifestyle issues—too little activity and too many calories from food and drinks”, parents could proactively promote a healthier lifestyle, leading to a higher quality of life for their children both now and in the future. At a prevalence of 18.5%, obesity affects almost 14 million children and adolescents in the US, and nearly one in three are considered either have obesity or are overweight. With this number having risen ten-fold over the past four decades, there is a clear opportunity to empower millions of people and their families to lead better lives.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40"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41"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142" name="BACKGROUND"/>
          <p:cNvSpPr txBox="1"/>
          <p:nvPr/>
        </p:nvSpPr>
        <p:spPr>
          <a:xfrm>
            <a:off x="953375" y="1717039"/>
            <a:ext cx="2906472"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BACKGROUND</a:t>
            </a:r>
          </a:p>
        </p:txBody>
      </p:sp>
      <p:sp>
        <p:nvSpPr>
          <p:cNvPr id="143" name="Obesity is defined as a body mass index (BMI) at or above the 95th percentile of the CDC sex-specific BMI-for-age growth charts. Relatedly, the term overweight is defined as having a BMI in the 85th to 94th percentiles.1…"/>
          <p:cNvSpPr txBox="1"/>
          <p:nvPr/>
        </p:nvSpPr>
        <p:spPr>
          <a:xfrm>
            <a:off x="571500" y="2377454"/>
            <a:ext cx="11861800" cy="600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800"/>
              </a:spcBef>
              <a:defRPr i="0" spc="0" sz="2400">
                <a:solidFill>
                  <a:srgbClr val="FFFFFF"/>
                </a:solidFill>
              </a:defRPr>
            </a:pPr>
            <a:r>
              <a:t>Obesity is defined as a body mass index (BMI) at or above the 95th percentile of the CDC sex-specific BMI-for-age growth charts. Relatedly, the term overweight is defined as having a BMI in the 85</a:t>
            </a:r>
            <a:r>
              <a:rPr sz="1125"/>
              <a:t>th</a:t>
            </a:r>
            <a:r>
              <a:t> to 94</a:t>
            </a:r>
            <a:r>
              <a:rPr sz="1125"/>
              <a:t>th</a:t>
            </a:r>
            <a:r>
              <a:t> percentiles.</a:t>
            </a:r>
            <a:r>
              <a:rPr baseline="31999"/>
              <a:t>1</a:t>
            </a:r>
          </a:p>
          <a:p>
            <a:pPr>
              <a:spcBef>
                <a:spcPts val="1800"/>
              </a:spcBef>
              <a:defRPr i="0" spc="0" sz="2400">
                <a:solidFill>
                  <a:srgbClr val="FFFFFF"/>
                </a:solidFill>
              </a:defRPr>
            </a:pPr>
            <a:r>
              <a:t>The National Survey of Children’s Health estimated that, in 2017-2018, approximately 18.5% (over 10 million) of the youth (between the ages of 2 and 19) in the United States were considered obese. If you include overweight children, that number rises to 1 in 3 (about 18 million) of our youth in the US who are obese or overweight.</a:t>
            </a:r>
            <a:r>
              <a:rPr baseline="31999"/>
              <a:t>2</a:t>
            </a:r>
          </a:p>
          <a:p>
            <a:pPr>
              <a:spcBef>
                <a:spcPts val="1800"/>
              </a:spcBef>
              <a:defRPr i="0" spc="0" sz="2400">
                <a:solidFill>
                  <a:srgbClr val="FFFFFF"/>
                </a:solidFill>
              </a:defRPr>
            </a:pPr>
            <a:r>
              <a:t>According to the NIH, the prevalence of overweight is higher in African American and Hispanic children compared to non-Hispanic white children. Approximately 35.9 percent of African American children ages 2–19 years are overweight or obese, compared to 29.3 percent of white children of the same age that fall in either category. 1 are considered overweight. By contrast, 38.2 percent of Hispanic children (including Mexican Americans) ages 2–19 years are overweight or obese.</a:t>
            </a:r>
            <a:r>
              <a:rPr baseline="31999"/>
              <a:t>3</a:t>
            </a:r>
          </a:p>
        </p:txBody>
      </p:sp>
      <p:sp>
        <p:nvSpPr>
          <p:cNvPr id="144" name="3 Source: https://www.cdc.gov/nchs/data/hestat/obesity_child_13_14/obesity_child_13_14.htm"/>
          <p:cNvSpPr txBox="1"/>
          <p:nvPr/>
        </p:nvSpPr>
        <p:spPr>
          <a:xfrm>
            <a:off x="724775" y="8947149"/>
            <a:ext cx="9006116"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18" sz="1800">
                <a:solidFill>
                  <a:srgbClr val="CBCBCB"/>
                </a:solidFill>
              </a:defRPr>
            </a:pPr>
            <a:r>
              <a:rPr baseline="31999"/>
              <a:t>3</a:t>
            </a:r>
            <a:r>
              <a:t> Source: </a:t>
            </a:r>
            <a:r>
              <a:rPr u="sng">
                <a:hlinkClick r:id="rId2" invalidUrl="" action="" tgtFrame="" tooltip="" history="1" highlightClick="0" endSnd="0"/>
              </a:rPr>
              <a:t>https://www.cdc.gov/nchs/data/hestat/obesity_child_13_14/obesity_child_13_14.htm</a:t>
            </a:r>
          </a:p>
        </p:txBody>
      </p:sp>
      <p:sp>
        <p:nvSpPr>
          <p:cNvPr id="145" name="2 Source: https://stateofchildhoodobesity.org/data/"/>
          <p:cNvSpPr txBox="1"/>
          <p:nvPr/>
        </p:nvSpPr>
        <p:spPr>
          <a:xfrm>
            <a:off x="724775" y="8667749"/>
            <a:ext cx="4755672"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18" sz="1800">
                <a:solidFill>
                  <a:srgbClr val="CBCBCB"/>
                </a:solidFill>
              </a:defRPr>
            </a:pPr>
            <a:r>
              <a:rPr baseline="31999"/>
              <a:t>2 </a:t>
            </a:r>
            <a:r>
              <a:t>Source: </a:t>
            </a:r>
            <a:r>
              <a:rPr u="sng">
                <a:hlinkClick r:id="rId3" invalidUrl="" action="" tgtFrame="" tooltip="" history="1" highlightClick="0" endSnd="0"/>
              </a:rPr>
              <a:t>https://stateofchildhoodobesity.org/data/</a:t>
            </a:r>
          </a:p>
        </p:txBody>
      </p:sp>
      <p:sp>
        <p:nvSpPr>
          <p:cNvPr id="146" name="1 Source:  https://www.cdc.gov/obesity/childhood/defining.html"/>
          <p:cNvSpPr txBox="1"/>
          <p:nvPr/>
        </p:nvSpPr>
        <p:spPr>
          <a:xfrm>
            <a:off x="724775" y="8418512"/>
            <a:ext cx="5973880"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18" sz="1800">
                <a:solidFill>
                  <a:srgbClr val="CBCBCB"/>
                </a:solidFill>
              </a:defRPr>
            </a:pPr>
            <a:r>
              <a:rPr baseline="31999"/>
              <a:t>1</a:t>
            </a:r>
            <a:r>
              <a:t> Source:  </a:t>
            </a:r>
            <a:r>
              <a:rPr u="sng">
                <a:hlinkClick r:id="rId4" invalidUrl="" action="" tgtFrame="" tooltip="" history="1" highlightClick="0" endSnd="0"/>
              </a:rPr>
              <a:t>https://www.cdc.gov/obesity/childhood/defining.html</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48"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49"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150" name="BACKGROUND"/>
          <p:cNvSpPr txBox="1"/>
          <p:nvPr/>
        </p:nvSpPr>
        <p:spPr>
          <a:xfrm>
            <a:off x="953375" y="1717039"/>
            <a:ext cx="2906472"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BACKGROUND</a:t>
            </a:r>
          </a:p>
        </p:txBody>
      </p:sp>
      <p:sp>
        <p:nvSpPr>
          <p:cNvPr id="151" name="National Collaborative on Childhood Obesity Research (NCCOR) has said:…"/>
          <p:cNvSpPr txBox="1"/>
          <p:nvPr/>
        </p:nvSpPr>
        <p:spPr>
          <a:xfrm>
            <a:off x="571500" y="2720354"/>
            <a:ext cx="11861800" cy="242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spcBef>
                <a:spcPts val="1800"/>
              </a:spcBef>
              <a:defRPr i="0" spc="0" sz="2400">
                <a:solidFill>
                  <a:srgbClr val="FFFFFF"/>
                </a:solidFill>
              </a:defRPr>
            </a:pPr>
            <a:r>
              <a:t>National Collaborative on Childhood Obesity Research (NCCOR) has said: </a:t>
            </a:r>
          </a:p>
          <a:p>
            <a:pPr lvl="2">
              <a:spcBef>
                <a:spcPts val="1800"/>
              </a:spcBef>
              <a:defRPr i="0" spc="0" sz="2400">
                <a:solidFill>
                  <a:srgbClr val="FFFFFF"/>
                </a:solidFill>
              </a:defRPr>
            </a:pPr>
            <a:r>
              <a:t>Childhood obesity alone is estimated to cost $14 billion annually in direct health expenses, and children covered by Medicaid [read: children of poorer families] are nearly six times more likely to be treated for a diagnosis of obesity than children covered by private insurance.</a:t>
            </a:r>
            <a:r>
              <a:rPr baseline="31999"/>
              <a:t>1</a:t>
            </a:r>
            <a:r>
              <a:t> </a:t>
            </a:r>
          </a:p>
        </p:txBody>
      </p:sp>
      <p:sp>
        <p:nvSpPr>
          <p:cNvPr id="152" name="1 Source:  https://www.nccor.org/downloads/ChildhoodObesity_020509.pdf"/>
          <p:cNvSpPr txBox="1"/>
          <p:nvPr/>
        </p:nvSpPr>
        <p:spPr>
          <a:xfrm>
            <a:off x="724775" y="8947149"/>
            <a:ext cx="7154255"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18" sz="1800">
                <a:solidFill>
                  <a:srgbClr val="CBCBCB"/>
                </a:solidFill>
              </a:defRPr>
            </a:pPr>
            <a:r>
              <a:rPr baseline="31999"/>
              <a:t>1</a:t>
            </a:r>
            <a:r>
              <a:t> Source:  </a:t>
            </a:r>
            <a:r>
              <a:rPr u="sng">
                <a:hlinkClick r:id="rId2" invalidUrl="" action="" tgtFrame="" tooltip="" history="1" highlightClick="0" endSnd="0"/>
              </a:rPr>
              <a:t>https://www.nccor.org/downloads/ChildhoodObesity_020509.pdf</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54"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55"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156" name="BACKGROUND"/>
          <p:cNvSpPr txBox="1"/>
          <p:nvPr/>
        </p:nvSpPr>
        <p:spPr>
          <a:xfrm>
            <a:off x="953375" y="1717039"/>
            <a:ext cx="2906472"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BACKGROUND</a:t>
            </a:r>
          </a:p>
        </p:txBody>
      </p:sp>
      <p:sp>
        <p:nvSpPr>
          <p:cNvPr id="157" name="Here are some more facts to chew on childhood obesity’s effects. According to health.gov1:…"/>
          <p:cNvSpPr txBox="1"/>
          <p:nvPr/>
        </p:nvSpPr>
        <p:spPr>
          <a:xfrm>
            <a:off x="571500" y="2307604"/>
            <a:ext cx="11861800" cy="711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spcBef>
                <a:spcPts val="1800"/>
              </a:spcBef>
              <a:defRPr i="0" spc="0" sz="2400">
                <a:solidFill>
                  <a:srgbClr val="FFFFFF"/>
                </a:solidFill>
              </a:defRPr>
            </a:pPr>
            <a:r>
              <a:t>Here are some more facts to chew on childhood obesity’s effects. According to health.gov</a:t>
            </a:r>
            <a:r>
              <a:rPr baseline="31999"/>
              <a:t>1</a:t>
            </a:r>
            <a:r>
              <a:t>:</a:t>
            </a:r>
          </a:p>
          <a:p>
            <a:pPr lvl="1">
              <a:spcBef>
                <a:spcPts val="1800"/>
              </a:spcBef>
              <a:defRPr i="0" spc="0" sz="2400">
                <a:solidFill>
                  <a:srgbClr val="FFFFFF"/>
                </a:solidFill>
              </a:defRPr>
            </a:pPr>
            <a:r>
              <a:t>Long-term, serious health concerns can develop from being obese as a child; among these medical conditions are bone and joint problems, type II diabetes, asthma, heart disease, cancer, high blood pressure, and asthma.</a:t>
            </a:r>
          </a:p>
          <a:p>
            <a:pPr lvl="1">
              <a:spcBef>
                <a:spcPts val="1800"/>
              </a:spcBef>
              <a:defRPr i="0" spc="0" sz="2400">
                <a:solidFill>
                  <a:srgbClr val="FFFFFF"/>
                </a:solidFill>
              </a:defRPr>
            </a:pPr>
            <a:r>
              <a:t>The effects of early obesity can be more than just physical; early studies indicate that low self-esteem due to childhood obesity likely has negative effects on academic performance and social interactions.</a:t>
            </a:r>
          </a:p>
          <a:p>
            <a:pPr lvl="1">
              <a:spcBef>
                <a:spcPts val="1800"/>
              </a:spcBef>
              <a:defRPr i="0" spc="0" sz="2400">
                <a:solidFill>
                  <a:srgbClr val="FFFFFF"/>
                </a:solidFill>
              </a:defRPr>
            </a:pPr>
            <a:r>
              <a:t>Research shows obesity in childhood can be tied to obesity later in life; obese children and adolescents are more likely to become obese as adults compared to non-obese children.</a:t>
            </a:r>
          </a:p>
          <a:p>
            <a:pPr lvl="1">
              <a:spcBef>
                <a:spcPts val="1800"/>
              </a:spcBef>
              <a:defRPr i="0" spc="0" sz="2400">
                <a:solidFill>
                  <a:srgbClr val="FFFFFF"/>
                </a:solidFill>
              </a:defRPr>
            </a:pPr>
            <a:r>
              <a:t>It’s a growing (pun-intended) problem in our country; between 1985 and 2015, the rate of prevalence of obesity in children tripled.</a:t>
            </a:r>
          </a:p>
        </p:txBody>
      </p:sp>
      <p:sp>
        <p:nvSpPr>
          <p:cNvPr id="158" name="1 Source:  https://health.gov/news/blog/2015/02/lets-move-to-end-childhood-obesity/"/>
          <p:cNvSpPr txBox="1"/>
          <p:nvPr/>
        </p:nvSpPr>
        <p:spPr>
          <a:xfrm>
            <a:off x="724775" y="8947149"/>
            <a:ext cx="8003495"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18" sz="1800">
                <a:solidFill>
                  <a:srgbClr val="CBCBCB"/>
                </a:solidFill>
              </a:defRPr>
            </a:pPr>
            <a:r>
              <a:rPr baseline="31999"/>
              <a:t>1</a:t>
            </a:r>
            <a:r>
              <a:t> Source:  </a:t>
            </a:r>
            <a:r>
              <a:rPr u="sng">
                <a:hlinkClick r:id="rId2" invalidUrl="" action="" tgtFrame="" tooltip="" history="1" highlightClick="0" endSnd="0"/>
              </a:rPr>
              <a:t>https://health.gov/news/blog/2015/02/lets-move-to-end-childhood-obesity/</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60"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61"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162" name="BACKGROUND"/>
          <p:cNvSpPr txBox="1"/>
          <p:nvPr/>
        </p:nvSpPr>
        <p:spPr>
          <a:xfrm>
            <a:off x="953375" y="1717039"/>
            <a:ext cx="2906472"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BACKGROUND</a:t>
            </a:r>
          </a:p>
        </p:txBody>
      </p:sp>
      <p:sp>
        <p:nvSpPr>
          <p:cNvPr id="163" name="Text"/>
          <p:cNvSpPr txBox="1"/>
          <p:nvPr/>
        </p:nvSpPr>
        <p:spPr>
          <a:xfrm>
            <a:off x="571500" y="2462738"/>
            <a:ext cx="11861800" cy="64537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1800"/>
              </a:spcBef>
              <a:defRPr i="0" spc="0" sz="2400">
                <a:solidFill>
                  <a:srgbClr val="CBCBCB"/>
                </a:solidFill>
              </a:defRPr>
            </a:pPr>
          </a:p>
        </p:txBody>
      </p:sp>
      <p:pic>
        <p:nvPicPr>
          <p:cNvPr id="164" name="Screen Shot 2020-03-01 at 8.24.06 PM.png" descr="Screen Shot 2020-03-01 at 8.24.06 PM.png"/>
          <p:cNvPicPr>
            <a:picLocks noChangeAspect="1"/>
          </p:cNvPicPr>
          <p:nvPr/>
        </p:nvPicPr>
        <p:blipFill>
          <a:blip r:embed="rId2">
            <a:extLst/>
          </a:blip>
          <a:stretch>
            <a:fillRect/>
          </a:stretch>
        </p:blipFill>
        <p:spPr>
          <a:xfrm>
            <a:off x="571500" y="2462738"/>
            <a:ext cx="9232872" cy="6251814"/>
          </a:xfrm>
          <a:prstGeom prst="rect">
            <a:avLst/>
          </a:prstGeom>
          <a:ln w="12700">
            <a:miter lim="400000"/>
          </a:ln>
        </p:spPr>
      </p:pic>
      <p:sp>
        <p:nvSpPr>
          <p:cNvPr id="165" name="Source: https://www.cdc.gov/nchs/data/hestat/obesity_child_13_14/obesity_child_13_14.htm"/>
          <p:cNvSpPr txBox="1"/>
          <p:nvPr/>
        </p:nvSpPr>
        <p:spPr>
          <a:xfrm>
            <a:off x="724775" y="8972549"/>
            <a:ext cx="8868993"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18" sz="1800">
                <a:solidFill>
                  <a:srgbClr val="CBCBCB"/>
                </a:solidFill>
              </a:defRPr>
            </a:pPr>
            <a:r>
              <a:t>Source: </a:t>
            </a:r>
            <a:r>
              <a:rPr u="sng">
                <a:hlinkClick r:id="rId3" invalidUrl="" action="" tgtFrame="" tooltip="" history="1" highlightClick="0" endSnd="0"/>
              </a:rPr>
              <a:t>https://www.cdc.gov/nchs/data/hestat/obesity_child_13_14/obesity_child_13_14.htm</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67"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68"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169" name="Persona"/>
          <p:cNvSpPr txBox="1"/>
          <p:nvPr/>
        </p:nvSpPr>
        <p:spPr>
          <a:xfrm>
            <a:off x="953375" y="1717039"/>
            <a:ext cx="2020215"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Persona</a:t>
            </a:r>
          </a:p>
        </p:txBody>
      </p:sp>
      <p:sp>
        <p:nvSpPr>
          <p:cNvPr id="170" name="Text"/>
          <p:cNvSpPr txBox="1"/>
          <p:nvPr/>
        </p:nvSpPr>
        <p:spPr>
          <a:xfrm>
            <a:off x="692448" y="2336403"/>
            <a:ext cx="11619905" cy="68079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1800"/>
              </a:spcBef>
              <a:defRPr i="0" spc="0" sz="2400">
                <a:solidFill>
                  <a:srgbClr val="CBCBCB"/>
                </a:solidFill>
              </a:defRPr>
            </a:pPr>
          </a:p>
        </p:txBody>
      </p:sp>
      <p:pic>
        <p:nvPicPr>
          <p:cNvPr id="171" name="Persona - Chris - Single Mom - Food Filter Project.png" descr="Persona - Chris - Single Mom - Food Filter Project.png"/>
          <p:cNvPicPr>
            <a:picLocks noChangeAspect="1"/>
          </p:cNvPicPr>
          <p:nvPr/>
        </p:nvPicPr>
        <p:blipFill>
          <a:blip r:embed="rId2">
            <a:extLst/>
          </a:blip>
          <a:stretch>
            <a:fillRect/>
          </a:stretch>
        </p:blipFill>
        <p:spPr>
          <a:xfrm>
            <a:off x="692448" y="2336403"/>
            <a:ext cx="9085126" cy="660608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73" name="Line"/>
          <p:cNvSpPr/>
          <p:nvPr>
            <p:ph type="body" idx="13"/>
          </p:nvPr>
        </p:nvSpPr>
        <p:spPr>
          <a:prstGeom prst="line">
            <a:avLst/>
          </a:prstGeom>
          <a:ln w="25400" cap="flat">
            <a:prstDash val="solid"/>
            <a:miter lim="400000"/>
          </a:ln>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74" name="Childhood OBESITY IN AMERICA"/>
          <p:cNvSpPr txBox="1"/>
          <p:nvPr>
            <p:ph type="title"/>
          </p:nvPr>
        </p:nvSpPr>
        <p:spPr>
          <a:xfrm>
            <a:off x="571500" y="596900"/>
            <a:ext cx="11861800" cy="1217960"/>
          </a:xfrm>
          <a:prstGeom prst="rect">
            <a:avLst/>
          </a:prstGeom>
        </p:spPr>
        <p:txBody>
          <a:bodyPr/>
          <a:lstStyle>
            <a:lvl1pPr algn="ctr" defTabSz="420624">
              <a:lnSpc>
                <a:spcPct val="80000"/>
              </a:lnSpc>
              <a:spcBef>
                <a:spcPts val="0"/>
              </a:spcBef>
              <a:defRPr sz="8712">
                <a:solidFill>
                  <a:srgbClr val="5C5C5C"/>
                </a:solidFill>
              </a:defRPr>
            </a:lvl1pPr>
          </a:lstStyle>
          <a:p>
            <a:pPr/>
            <a:r>
              <a:t>Childhood OBESITY IN AMERICA</a:t>
            </a:r>
          </a:p>
        </p:txBody>
      </p:sp>
      <p:sp>
        <p:nvSpPr>
          <p:cNvPr id="175" name="CHRIS’ EMPATHY map"/>
          <p:cNvSpPr txBox="1"/>
          <p:nvPr/>
        </p:nvSpPr>
        <p:spPr>
          <a:xfrm>
            <a:off x="953375" y="1717039"/>
            <a:ext cx="4466997" cy="756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300"/>
              </a:spcBef>
              <a:defRPr cap="all" i="0" spc="0" sz="5200">
                <a:solidFill>
                  <a:srgbClr val="747676"/>
                </a:solidFill>
                <a:latin typeface="+mn-lt"/>
                <a:ea typeface="+mn-ea"/>
                <a:cs typeface="+mn-cs"/>
                <a:sym typeface="DIN Condensed"/>
              </a:defRPr>
            </a:lvl1pPr>
          </a:lstStyle>
          <a:p>
            <a:pPr/>
            <a:r>
              <a:t>CHRIS’ EMPATHY map</a:t>
            </a:r>
          </a:p>
        </p:txBody>
      </p:sp>
      <p:sp>
        <p:nvSpPr>
          <p:cNvPr id="176" name="Text"/>
          <p:cNvSpPr txBox="1"/>
          <p:nvPr/>
        </p:nvSpPr>
        <p:spPr>
          <a:xfrm>
            <a:off x="2037928" y="2432129"/>
            <a:ext cx="8928944" cy="70229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1800"/>
              </a:spcBef>
              <a:defRPr i="0" spc="0" sz="2400">
                <a:solidFill>
                  <a:srgbClr val="CBCBCB"/>
                </a:solidFill>
              </a:defRPr>
            </a:pPr>
          </a:p>
        </p:txBody>
      </p:sp>
      <p:pic>
        <p:nvPicPr>
          <p:cNvPr id="177" name="Chris - Emapthy Map for final.pdf" descr="Chris - Emapthy Map for final.pdf"/>
          <p:cNvPicPr>
            <a:picLocks noChangeAspect="1"/>
          </p:cNvPicPr>
          <p:nvPr/>
        </p:nvPicPr>
        <p:blipFill>
          <a:blip r:embed="rId2">
            <a:extLst/>
          </a:blip>
          <a:stretch>
            <a:fillRect/>
          </a:stretch>
        </p:blipFill>
        <p:spPr>
          <a:xfrm>
            <a:off x="2037928" y="2432130"/>
            <a:ext cx="8827217" cy="682103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